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310" r:id="rId5"/>
    <p:sldId id="283" r:id="rId6"/>
    <p:sldId id="260" r:id="rId7"/>
    <p:sldId id="261" r:id="rId8"/>
    <p:sldId id="295" r:id="rId9"/>
    <p:sldId id="322" r:id="rId10"/>
    <p:sldId id="323" r:id="rId11"/>
    <p:sldId id="313" r:id="rId12"/>
    <p:sldId id="262" r:id="rId13"/>
    <p:sldId id="311" r:id="rId14"/>
    <p:sldId id="318" r:id="rId15"/>
    <p:sldId id="319" r:id="rId16"/>
    <p:sldId id="892" r:id="rId17"/>
    <p:sldId id="320" r:id="rId18"/>
    <p:sldId id="321" r:id="rId19"/>
    <p:sldId id="89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Microsoft JhengHei" panose="020B0604030504040204" pitchFamily="34" charset="-120"/>
      <p:regular r:id="rId28"/>
      <p:bold r:id="rId29"/>
    </p:embeddedFont>
    <p:embeddedFont>
      <p:font typeface="Microsoft JhengHei Light" panose="020B0304030504040204" pitchFamily="34" charset="-120"/>
      <p:regular r:id="rId3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27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4660"/>
  </p:normalViewPr>
  <p:slideViewPr>
    <p:cSldViewPr snapToGrid="0">
      <p:cViewPr varScale="1">
        <p:scale>
          <a:sx n="85" d="100"/>
          <a:sy n="85" d="100"/>
        </p:scale>
        <p:origin x="730"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437AD-80B9-4C30-8A3D-93B15CBC6C40}" type="datetimeFigureOut">
              <a:rPr lang="es-ES" smtClean="0"/>
              <a:t>12/09/2025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E4A396-BCEF-44F0-863A-F382C63043A4}" type="slidenum">
              <a:rPr lang="es-ES" smtClean="0"/>
              <a:t>‹Nº›</a:t>
            </a:fld>
            <a:endParaRPr lang="es-ES"/>
          </a:p>
        </p:txBody>
      </p:sp>
    </p:spTree>
    <p:extLst>
      <p:ext uri="{BB962C8B-B14F-4D97-AF65-F5344CB8AC3E}">
        <p14:creationId xmlns:p14="http://schemas.microsoft.com/office/powerpoint/2010/main" val="28863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0D39C-10D9-40CD-B733-0760148166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82EFA4-B717-4AE5-8731-260CBC2AE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0CD3C9D-47FD-4121-B988-521AA263C00D}"/>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5" name="Marcador de pie de página 4">
            <a:extLst>
              <a:ext uri="{FF2B5EF4-FFF2-40B4-BE49-F238E27FC236}">
                <a16:creationId xmlns:a16="http://schemas.microsoft.com/office/drawing/2014/main" id="{A6C510B7-0EC3-4800-9FF4-A7A63C8934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209714-0877-40B3-ADB7-1E10447D1472}"/>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2320632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7CA37-F501-49B0-BFE3-BF84FE679EC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FD7C98-AF1F-4A8C-B10D-85E5B57FDF3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7BED96-0AB7-4E55-93E1-BC2721C6D6FF}"/>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5" name="Marcador de pie de página 4">
            <a:extLst>
              <a:ext uri="{FF2B5EF4-FFF2-40B4-BE49-F238E27FC236}">
                <a16:creationId xmlns:a16="http://schemas.microsoft.com/office/drawing/2014/main" id="{D7CDF5A8-BB1D-4922-8526-985E09403C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45B70-0F9D-433C-AEF1-0489EFF19A41}"/>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34368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B98B8B-4BF4-4FD6-89F5-162196B65E2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F20FA10-A879-4573-BAFB-B1887C91546E}"/>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59F244-DBB4-45EC-9E7F-0CB2557B997A}"/>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5" name="Marcador de pie de página 4">
            <a:extLst>
              <a:ext uri="{FF2B5EF4-FFF2-40B4-BE49-F238E27FC236}">
                <a16:creationId xmlns:a16="http://schemas.microsoft.com/office/drawing/2014/main" id="{5C4E4455-7A7B-4815-B445-8AD4D5849A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122C60-3559-48AE-BADD-92B69B32E52F}"/>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3136747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16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16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Blank">
    <p:bg>
      <p:bgPr>
        <a:solidFill>
          <a:schemeClr val="bg1">
            <a:alpha val="92000"/>
          </a:schemeClr>
        </a:solidFill>
        <a:effectLst/>
      </p:bgPr>
    </p:bg>
    <p:spTree>
      <p:nvGrpSpPr>
        <p:cNvPr id="1" name=""/>
        <p:cNvGrpSpPr/>
        <p:nvPr/>
      </p:nvGrpSpPr>
      <p:grpSpPr>
        <a:xfrm>
          <a:off x="0" y="0"/>
          <a:ext cx="0" cy="0"/>
          <a:chOff x="0" y="0"/>
          <a:chExt cx="0" cy="0"/>
        </a:xfrm>
      </p:grpSpPr>
      <p:pic>
        <p:nvPicPr>
          <p:cNvPr id="7" name="Marcador de posición de imagen 10" descr="Imagen que contiene edificio, exterior, suelo, foto&#10;&#10;Descripción generada automáticamente">
            <a:extLst>
              <a:ext uri="{FF2B5EF4-FFF2-40B4-BE49-F238E27FC236}">
                <a16:creationId xmlns:a16="http://schemas.microsoft.com/office/drawing/2014/main" id="{D0A872F2-FC0E-4ED2-9F71-E72B2D57C40A}"/>
              </a:ext>
            </a:extLst>
          </p:cNvPr>
          <p:cNvPicPr>
            <a:picLocks noChangeAspect="1"/>
          </p:cNvPicPr>
          <p:nvPr userDrawn="1"/>
        </p:nvPicPr>
        <p:blipFill>
          <a:blip r:embed="rId2">
            <a:extLst>
              <a:ext uri="{28A0092B-C50C-407E-A947-70E740481C1C}">
                <a14:useLocalDpi xmlns:a14="http://schemas.microsoft.com/office/drawing/2010/main" val="0"/>
              </a:ext>
            </a:extLst>
          </a:blip>
          <a:srcRect l="13" r="13"/>
          <a:stretch>
            <a:fillRect/>
          </a:stretch>
        </p:blipFill>
        <p:spPr bwMode="auto">
          <a:xfrm>
            <a:off x="0" y="-74136"/>
            <a:ext cx="12192000" cy="6932135"/>
          </a:xfrm>
          <a:prstGeom prst="rect">
            <a:avLst/>
          </a:prstGeom>
          <a:noFill/>
          <a:ln w="9525">
            <a:noFill/>
            <a:miter lim="800000"/>
            <a:headEnd/>
            <a:tailEnd/>
          </a:ln>
        </p:spPr>
      </p:pic>
      <p:sp>
        <p:nvSpPr>
          <p:cNvPr id="6" name="Rectangle 1"/>
          <p:cNvSpPr/>
          <p:nvPr userDrawn="1"/>
        </p:nvSpPr>
        <p:spPr>
          <a:xfrm>
            <a:off x="3176" y="-74136"/>
            <a:ext cx="12188824" cy="6932136"/>
          </a:xfrm>
          <a:prstGeom prst="rect">
            <a:avLst/>
          </a:prstGeom>
          <a:solidFill>
            <a:srgbClr val="810349">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lumMod val="95000"/>
                </a:schemeClr>
              </a:solidFill>
            </a:endParaRPr>
          </a:p>
        </p:txBody>
      </p:sp>
      <p:sp>
        <p:nvSpPr>
          <p:cNvPr id="2" name="Date Placeholder 3"/>
          <p:cNvSpPr>
            <a:spLocks noGrp="1"/>
          </p:cNvSpPr>
          <p:nvPr>
            <p:ph type="dt" sz="half" idx="10"/>
          </p:nvPr>
        </p:nvSpPr>
        <p:spPr/>
        <p:txBody>
          <a:bodyPr/>
          <a:lstStyle>
            <a:lvl1pPr>
              <a:defRPr sz="1200">
                <a:solidFill>
                  <a:schemeClr val="bg1">
                    <a:lumMod val="95000"/>
                  </a:schemeClr>
                </a:solidFill>
              </a:defRPr>
            </a:lvl1pPr>
          </a:lstStyle>
          <a:p>
            <a:pPr>
              <a:defRPr/>
            </a:pPr>
            <a:fld id="{30B508D9-02F6-45E8-9C3B-BE0FA60BD4FE}" type="datetime1">
              <a:rPr lang="es-ES" smtClean="0"/>
              <a:pPr>
                <a:defRPr/>
              </a:pPr>
              <a:t>12/09/2025</a:t>
            </a:fld>
            <a:endParaRPr lang="es-ES" dirty="0"/>
          </a:p>
        </p:txBody>
      </p:sp>
      <p:sp>
        <p:nvSpPr>
          <p:cNvPr id="4" name="Slide Number Placeholder 5"/>
          <p:cNvSpPr>
            <a:spLocks noGrp="1"/>
          </p:cNvSpPr>
          <p:nvPr>
            <p:ph type="sldNum" sz="quarter" idx="12"/>
          </p:nvPr>
        </p:nvSpPr>
        <p:spPr/>
        <p:txBody>
          <a:bodyPr/>
          <a:lstStyle>
            <a:lvl1pPr>
              <a:defRPr>
                <a:solidFill>
                  <a:schemeClr val="bg1">
                    <a:lumMod val="95000"/>
                  </a:schemeClr>
                </a:solidFill>
              </a:defRPr>
            </a:lvl1pPr>
          </a:lstStyle>
          <a:p>
            <a:pPr>
              <a:defRPr/>
            </a:pPr>
            <a:fld id="{1AB47E41-7F95-45F7-9AB4-D98B696E860D}" type="slidenum">
              <a:rPr lang="es-ES" smtClean="0"/>
              <a:pPr>
                <a:defRPr/>
              </a:pPr>
              <a:t>‹Nº›</a:t>
            </a:fld>
            <a:endParaRPr lang="es-ES" dirty="0"/>
          </a:p>
        </p:txBody>
      </p:sp>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1750" y="344998"/>
            <a:ext cx="1219200" cy="1157809"/>
          </a:xfrm>
          <a:prstGeom prst="rect">
            <a:avLst/>
          </a:prstGeom>
        </p:spPr>
      </p:pic>
      <p:sp>
        <p:nvSpPr>
          <p:cNvPr id="10" name="Title 1"/>
          <p:cNvSpPr>
            <a:spLocks noGrp="1"/>
          </p:cNvSpPr>
          <p:nvPr>
            <p:ph type="title"/>
          </p:nvPr>
        </p:nvSpPr>
        <p:spPr>
          <a:xfrm>
            <a:off x="914400" y="3391931"/>
            <a:ext cx="10363200" cy="1362075"/>
          </a:xfrm>
          <a:prstGeom prst="rect">
            <a:avLst/>
          </a:prstGeom>
        </p:spPr>
        <p:txBody>
          <a:bodyPr anchor="t"/>
          <a:lstStyle>
            <a:lvl1pPr algn="l">
              <a:defRPr sz="4000" b="1" cap="all">
                <a:solidFill>
                  <a:schemeClr val="bg1">
                    <a:lumMod val="95000"/>
                  </a:schemeClr>
                </a:solidFill>
              </a:defRPr>
            </a:lvl1pPr>
          </a:lstStyle>
          <a:p>
            <a:r>
              <a:rPr lang="en-US" dirty="0"/>
              <a:t>Click to edit Master title style</a:t>
            </a:r>
            <a:endParaRPr lang="es-ES" dirty="0"/>
          </a:p>
        </p:txBody>
      </p:sp>
      <p:sp>
        <p:nvSpPr>
          <p:cNvPr id="11" name="Marcador de texto 2"/>
          <p:cNvSpPr>
            <a:spLocks noGrp="1"/>
          </p:cNvSpPr>
          <p:nvPr>
            <p:ph type="body" idx="1" hasCustomPrompt="1"/>
          </p:nvPr>
        </p:nvSpPr>
        <p:spPr>
          <a:xfrm>
            <a:off x="914400" y="4856163"/>
            <a:ext cx="10363200" cy="515937"/>
          </a:xfrm>
        </p:spPr>
        <p:txBody>
          <a:bodyPr/>
          <a:lstStyle>
            <a:lvl1pPr>
              <a:defRPr>
                <a:solidFill>
                  <a:schemeClr val="bg1">
                    <a:lumMod val="95000"/>
                  </a:schemeClr>
                </a:solidFill>
              </a:defRPr>
            </a:lvl1pPr>
          </a:lstStyle>
          <a:p>
            <a:r>
              <a:rPr lang="es-ES" dirty="0"/>
              <a:t>Área:</a:t>
            </a:r>
          </a:p>
        </p:txBody>
      </p:sp>
    </p:spTree>
    <p:extLst>
      <p:ext uri="{BB962C8B-B14F-4D97-AF65-F5344CB8AC3E}">
        <p14:creationId xmlns:p14="http://schemas.microsoft.com/office/powerpoint/2010/main" val="274376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488266-8A62-490C-BE1F-AC61E0AB23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5D684A-307F-4C06-BF13-BAF1A070EE43}"/>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9FCB10-0FD8-454F-B5E3-76ADF0BFEC3E}"/>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5" name="Marcador de pie de página 4">
            <a:extLst>
              <a:ext uri="{FF2B5EF4-FFF2-40B4-BE49-F238E27FC236}">
                <a16:creationId xmlns:a16="http://schemas.microsoft.com/office/drawing/2014/main" id="{22D3B228-60FF-40EB-A829-0A65FDE3A2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1D8637-D69C-4560-A1BF-76BD4B00E0AC}"/>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385107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CD78C-8F55-4C31-90FD-D7FF021704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1F7B3E-FE6D-4F75-8A44-E8607F4D71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3057278-4085-4A76-A7CB-8A13A424541C}"/>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5" name="Marcador de pie de página 4">
            <a:extLst>
              <a:ext uri="{FF2B5EF4-FFF2-40B4-BE49-F238E27FC236}">
                <a16:creationId xmlns:a16="http://schemas.microsoft.com/office/drawing/2014/main" id="{E81E64A4-73B5-4BB3-A47D-ADE9B362CF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4C949F-41CF-40A3-BE51-C8C555DEAFEA}"/>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4229640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A22166-DB62-4C9B-8DD9-FCC18C41424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CD9261-BA93-4B1C-9752-37008CE3FC23}"/>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09E2A45-1D87-4B16-80CC-8D6379FE5FEE}"/>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156CE1B-10CE-41EB-A182-55C0CF9C8B82}"/>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6" name="Marcador de pie de página 5">
            <a:extLst>
              <a:ext uri="{FF2B5EF4-FFF2-40B4-BE49-F238E27FC236}">
                <a16:creationId xmlns:a16="http://schemas.microsoft.com/office/drawing/2014/main" id="{485D7C71-6708-4B3E-B126-F61EAF3571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E780CD-CF12-4E5B-B831-6546E7944CC9}"/>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378964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253E25-6146-4811-9290-5D0C9701EF9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357FB5-CFBA-4764-AFE1-13BB881E30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2DCC4E75-958F-4B72-8EB4-E834F08CD94E}"/>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8A68E0C-3F47-47FA-AEF4-A45E9D5439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9A63AC4-E8F8-4B9D-AE61-6A95DBE00621}"/>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908750-3E5C-4501-9BD4-E496E5359D98}"/>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8" name="Marcador de pie de página 7">
            <a:extLst>
              <a:ext uri="{FF2B5EF4-FFF2-40B4-BE49-F238E27FC236}">
                <a16:creationId xmlns:a16="http://schemas.microsoft.com/office/drawing/2014/main" id="{B0ED87BB-7BBB-4E5A-8E5B-25907C1FEFC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2F29B5-4082-4290-89D0-1CF3DE2D159E}"/>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30373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B85658-C5A5-4326-B57C-9D6215E2FB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3574FC9-6B6F-4A44-BAE4-388CC6E8A041}"/>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4" name="Marcador de pie de página 3">
            <a:extLst>
              <a:ext uri="{FF2B5EF4-FFF2-40B4-BE49-F238E27FC236}">
                <a16:creationId xmlns:a16="http://schemas.microsoft.com/office/drawing/2014/main" id="{08F19A92-74DF-44FA-AB05-64BEB526CCF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2CF77ED-E552-4A6C-89B3-BF1F9D74937A}"/>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375943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80BAEB1-C910-4BF6-802B-00D7D65E5632}"/>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3" name="Marcador de pie de página 2">
            <a:extLst>
              <a:ext uri="{FF2B5EF4-FFF2-40B4-BE49-F238E27FC236}">
                <a16:creationId xmlns:a16="http://schemas.microsoft.com/office/drawing/2014/main" id="{4799FB13-7E46-4975-94A8-714676AEAF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AF91CB8-F27C-4D6A-ADAD-2EC7F131EC47}"/>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1678036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FA9B8-9267-481D-B423-F0A716E15C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18C74-7A6E-4876-B555-3F895D540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6D6525-816B-46F5-A292-83ECEC7C8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5C23D162-82B8-45F2-89AE-D3F74B011692}"/>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6" name="Marcador de pie de página 5">
            <a:extLst>
              <a:ext uri="{FF2B5EF4-FFF2-40B4-BE49-F238E27FC236}">
                <a16:creationId xmlns:a16="http://schemas.microsoft.com/office/drawing/2014/main" id="{09786B9A-9796-4BC5-B2D3-9AF319851D6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4ACE42-0CD6-4CF0-9E78-7459000EBBC0}"/>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405235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CA23B-946B-4E74-A86A-A8DE2F6E72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D92DB79-AD76-46D2-8F45-353EE7E99A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7A16CED-7ED4-4069-9CEC-CD6422D8E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ABF6562C-39FD-499A-8678-E1D48F35AB68}"/>
              </a:ext>
            </a:extLst>
          </p:cNvPr>
          <p:cNvSpPr>
            <a:spLocks noGrp="1"/>
          </p:cNvSpPr>
          <p:nvPr>
            <p:ph type="dt" sz="half" idx="10"/>
          </p:nvPr>
        </p:nvSpPr>
        <p:spPr/>
        <p:txBody>
          <a:bodyPr/>
          <a:lstStyle/>
          <a:p>
            <a:fld id="{8DA60B33-39E8-4A4B-B035-9B099BE2EAD5}" type="datetimeFigureOut">
              <a:rPr lang="es-ES" smtClean="0"/>
              <a:t>12/09/2025</a:t>
            </a:fld>
            <a:endParaRPr lang="es-ES"/>
          </a:p>
        </p:txBody>
      </p:sp>
      <p:sp>
        <p:nvSpPr>
          <p:cNvPr id="6" name="Marcador de pie de página 5">
            <a:extLst>
              <a:ext uri="{FF2B5EF4-FFF2-40B4-BE49-F238E27FC236}">
                <a16:creationId xmlns:a16="http://schemas.microsoft.com/office/drawing/2014/main" id="{BA71E5FB-5F32-42B8-95F6-822FDC4E5E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7ABB4F-09B4-41B4-A1C6-F74A5CA78AE2}"/>
              </a:ext>
            </a:extLst>
          </p:cNvPr>
          <p:cNvSpPr>
            <a:spLocks noGrp="1"/>
          </p:cNvSpPr>
          <p:nvPr>
            <p:ph type="sldNum" sz="quarter" idx="12"/>
          </p:nvPr>
        </p:nvSpPr>
        <p:spPr/>
        <p:txBody>
          <a:bodyPr/>
          <a:lstStyle/>
          <a:p>
            <a:fld id="{E0BAA35D-28F0-4DC9-97BA-3C0EEAC4F8E3}" type="slidenum">
              <a:rPr lang="es-ES" smtClean="0"/>
              <a:t>‹Nº›</a:t>
            </a:fld>
            <a:endParaRPr lang="es-ES"/>
          </a:p>
        </p:txBody>
      </p:sp>
    </p:spTree>
    <p:extLst>
      <p:ext uri="{BB962C8B-B14F-4D97-AF65-F5344CB8AC3E}">
        <p14:creationId xmlns:p14="http://schemas.microsoft.com/office/powerpoint/2010/main" val="211043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2F7309E-66BC-4633-B001-89EE86721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B9460-E814-49A6-87C1-B3A536832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6545B5-12DB-4CB8-9D59-9870E8A1C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60B33-39E8-4A4B-B035-9B099BE2EAD5}" type="datetimeFigureOut">
              <a:rPr lang="es-ES" smtClean="0"/>
              <a:t>12/09/2025</a:t>
            </a:fld>
            <a:endParaRPr lang="es-ES"/>
          </a:p>
        </p:txBody>
      </p:sp>
      <p:sp>
        <p:nvSpPr>
          <p:cNvPr id="5" name="Marcador de pie de página 4">
            <a:extLst>
              <a:ext uri="{FF2B5EF4-FFF2-40B4-BE49-F238E27FC236}">
                <a16:creationId xmlns:a16="http://schemas.microsoft.com/office/drawing/2014/main" id="{FD7FDE22-EE36-4FD1-A4F4-E791FDBD75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578FEF5-0058-4CB0-8D6F-52B10D1B5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AA35D-28F0-4DC9-97BA-3C0EEAC4F8E3}" type="slidenum">
              <a:rPr lang="es-ES" smtClean="0"/>
              <a:t>‹Nº›</a:t>
            </a:fld>
            <a:endParaRPr lang="es-ES"/>
          </a:p>
        </p:txBody>
      </p:sp>
    </p:spTree>
    <p:extLst>
      <p:ext uri="{BB962C8B-B14F-4D97-AF65-F5344CB8AC3E}">
        <p14:creationId xmlns:p14="http://schemas.microsoft.com/office/powerpoint/2010/main" val="2820309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jpeg"/><Relationship Id="rId3" Type="http://schemas.openxmlformats.org/officeDocument/2006/relationships/image" Target="../media/image30.png"/><Relationship Id="rId21" Type="http://schemas.openxmlformats.org/officeDocument/2006/relationships/image" Target="../media/image48.jpe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jpeg"/><Relationship Id="rId10" Type="http://schemas.openxmlformats.org/officeDocument/2006/relationships/image" Target="../media/image37.jpe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13.xml"/><Relationship Id="rId6" Type="http://schemas.openxmlformats.org/officeDocument/2006/relationships/image" Target="../media/image23.sv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jp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jp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hyperlink" Target="mailto:aadan@ceit.es" TargetMode="External"/><Relationship Id="rId2" Type="http://schemas.openxmlformats.org/officeDocument/2006/relationships/image" Target="../media/image1.jp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4.jpg"/><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19A93529-5F76-DF47-8C08-750C3DE0D2C6}"/>
              </a:ext>
            </a:extLst>
          </p:cNvPr>
          <p:cNvSpPr/>
          <p:nvPr/>
        </p:nvSpPr>
        <p:spPr>
          <a:xfrm>
            <a:off x="-2863963" y="-716841"/>
            <a:ext cx="11400183" cy="6023114"/>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Paralelogramo 24">
            <a:extLst>
              <a:ext uri="{FF2B5EF4-FFF2-40B4-BE49-F238E27FC236}">
                <a16:creationId xmlns:a16="http://schemas.microsoft.com/office/drawing/2014/main" id="{6813FA10-ECF0-9F41-98B4-260529C02F38}"/>
              </a:ext>
            </a:extLst>
          </p:cNvPr>
          <p:cNvSpPr/>
          <p:nvPr/>
        </p:nvSpPr>
        <p:spPr>
          <a:xfrm flipH="1">
            <a:off x="6463057" y="4726819"/>
            <a:ext cx="4381801" cy="3764643"/>
          </a:xfrm>
          <a:prstGeom prst="parallelogram">
            <a:avLst>
              <a:gd name="adj" fmla="val 5009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Paralelogramo 21">
            <a:extLst>
              <a:ext uri="{FF2B5EF4-FFF2-40B4-BE49-F238E27FC236}">
                <a16:creationId xmlns:a16="http://schemas.microsoft.com/office/drawing/2014/main" id="{28E7FEAA-9600-C841-AAEC-14F950C6D889}"/>
              </a:ext>
            </a:extLst>
          </p:cNvPr>
          <p:cNvSpPr/>
          <p:nvPr/>
        </p:nvSpPr>
        <p:spPr>
          <a:xfrm flipH="1">
            <a:off x="186844" y="-3172906"/>
            <a:ext cx="12715253" cy="11518139"/>
          </a:xfrm>
          <a:prstGeom prst="parallelogram">
            <a:avLst>
              <a:gd name="adj" fmla="val 50090"/>
            </a:avLst>
          </a:prstGeom>
          <a:blipFill dpi="0" rotWithShape="1">
            <a:blip r:embed="rId2" cstate="screen">
              <a:alphaModFix amt="64000"/>
              <a:extLst>
                <a:ext uri="{28A0092B-C50C-407E-A947-70E740481C1C}">
                  <a14:useLocalDpi xmlns:a14="http://schemas.microsoft.com/office/drawing/2010/main"/>
                </a:ext>
              </a:extLst>
            </a:blip>
            <a:srcRect/>
            <a:stretch>
              <a:fillRect l="1846" t="12807" r="1858" b="128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70A90017-E646-F84C-9D6A-77EE4AB39781}"/>
              </a:ext>
            </a:extLst>
          </p:cNvPr>
          <p:cNvSpPr txBox="1"/>
          <p:nvPr/>
        </p:nvSpPr>
        <p:spPr>
          <a:xfrm>
            <a:off x="669102" y="4787502"/>
            <a:ext cx="4169634" cy="1569660"/>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Desarrolla tu </a:t>
            </a:r>
          </a:p>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futuro en un </a:t>
            </a:r>
          </a:p>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centro tecnológico</a:t>
            </a:r>
          </a:p>
        </p:txBody>
      </p:sp>
      <p:pic>
        <p:nvPicPr>
          <p:cNvPr id="10" name="Imagen 9">
            <a:extLst>
              <a:ext uri="{FF2B5EF4-FFF2-40B4-BE49-F238E27FC236}">
                <a16:creationId xmlns:a16="http://schemas.microsoft.com/office/drawing/2014/main" id="{F70EE8D8-183E-F644-AD9B-57B8DEB987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255" y="722188"/>
            <a:ext cx="2056874" cy="1966130"/>
          </a:xfrm>
          <a:prstGeom prst="rect">
            <a:avLst/>
          </a:prstGeom>
        </p:spPr>
      </p:pic>
      <p:cxnSp>
        <p:nvCxnSpPr>
          <p:cNvPr id="12" name="Conector recto 11">
            <a:extLst>
              <a:ext uri="{FF2B5EF4-FFF2-40B4-BE49-F238E27FC236}">
                <a16:creationId xmlns:a16="http://schemas.microsoft.com/office/drawing/2014/main" id="{1D397A35-9B74-8D47-BDBA-235D0A2CCBDA}"/>
              </a:ext>
            </a:extLst>
          </p:cNvPr>
          <p:cNvCxnSpPr>
            <a:cxnSpLocks/>
          </p:cNvCxnSpPr>
          <p:nvPr/>
        </p:nvCxnSpPr>
        <p:spPr>
          <a:xfrm>
            <a:off x="779255" y="4721402"/>
            <a:ext cx="653144" cy="0"/>
          </a:xfrm>
          <a:prstGeom prst="line">
            <a:avLst/>
          </a:prstGeom>
          <a:ln w="63500">
            <a:solidFill>
              <a:srgbClr val="9E0053"/>
            </a:solidFill>
          </a:ln>
        </p:spPr>
        <p:style>
          <a:lnRef idx="1">
            <a:schemeClr val="accent1"/>
          </a:lnRef>
          <a:fillRef idx="0">
            <a:schemeClr val="accent1"/>
          </a:fillRef>
          <a:effectRef idx="0">
            <a:schemeClr val="accent1"/>
          </a:effectRef>
          <a:fontRef idx="minor">
            <a:schemeClr val="tx1"/>
          </a:fontRef>
        </p:style>
      </p:cxnSp>
      <p:sp>
        <p:nvSpPr>
          <p:cNvPr id="20" name="Paralelogramo 19">
            <a:extLst>
              <a:ext uri="{FF2B5EF4-FFF2-40B4-BE49-F238E27FC236}">
                <a16:creationId xmlns:a16="http://schemas.microsoft.com/office/drawing/2014/main" id="{E59F904F-B29D-5745-8A34-80A4B8716F6F}"/>
              </a:ext>
            </a:extLst>
          </p:cNvPr>
          <p:cNvSpPr/>
          <p:nvPr/>
        </p:nvSpPr>
        <p:spPr>
          <a:xfrm flipH="1">
            <a:off x="7286706" y="5141462"/>
            <a:ext cx="2186543" cy="2159448"/>
          </a:xfrm>
          <a:prstGeom prst="parallelogram">
            <a:avLst>
              <a:gd name="adj" fmla="val 50090"/>
            </a:avLst>
          </a:prstGeom>
          <a:solidFill>
            <a:srgbClr val="9E004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Paralelogramo 20">
            <a:extLst>
              <a:ext uri="{FF2B5EF4-FFF2-40B4-BE49-F238E27FC236}">
                <a16:creationId xmlns:a16="http://schemas.microsoft.com/office/drawing/2014/main" id="{837FAF8D-5BD6-4E40-9CF1-E88B5B510DBF}"/>
              </a:ext>
            </a:extLst>
          </p:cNvPr>
          <p:cNvSpPr/>
          <p:nvPr/>
        </p:nvSpPr>
        <p:spPr>
          <a:xfrm flipH="1">
            <a:off x="10844858" y="-273518"/>
            <a:ext cx="3863394" cy="3590683"/>
          </a:xfrm>
          <a:prstGeom prst="parallelogram">
            <a:avLst>
              <a:gd name="adj" fmla="val 50090"/>
            </a:avLst>
          </a:prstGeom>
          <a:solidFill>
            <a:srgbClr val="9E004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11212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o 50">
            <a:extLst>
              <a:ext uri="{FF2B5EF4-FFF2-40B4-BE49-F238E27FC236}">
                <a16:creationId xmlns:a16="http://schemas.microsoft.com/office/drawing/2014/main" id="{D912EF4F-798C-46C7-92DC-84F82884F2DF}"/>
              </a:ext>
            </a:extLst>
          </p:cNvPr>
          <p:cNvGrpSpPr/>
          <p:nvPr/>
        </p:nvGrpSpPr>
        <p:grpSpPr>
          <a:xfrm>
            <a:off x="634524" y="1583384"/>
            <a:ext cx="1882500" cy="1704681"/>
            <a:chOff x="710127" y="1739609"/>
            <a:chExt cx="2810906" cy="2196052"/>
          </a:xfrm>
        </p:grpSpPr>
        <p:sp>
          <p:nvSpPr>
            <p:cNvPr id="52" name="Rectángulo 51">
              <a:extLst>
                <a:ext uri="{FF2B5EF4-FFF2-40B4-BE49-F238E27FC236}">
                  <a16:creationId xmlns:a16="http://schemas.microsoft.com/office/drawing/2014/main" id="{8ED57ED1-6554-45FE-80A5-4CC9A6225FAE}"/>
                </a:ext>
              </a:extLst>
            </p:cNvPr>
            <p:cNvSpPr/>
            <p:nvPr/>
          </p:nvSpPr>
          <p:spPr>
            <a:xfrm>
              <a:off x="710127" y="3362556"/>
              <a:ext cx="2810906" cy="573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53" name="Imagen 52">
              <a:extLst>
                <a:ext uri="{FF2B5EF4-FFF2-40B4-BE49-F238E27FC236}">
                  <a16:creationId xmlns:a16="http://schemas.microsoft.com/office/drawing/2014/main" id="{D059C0DC-0F1D-40DB-8E23-B98D58C3D7DA}"/>
                </a:ext>
              </a:extLst>
            </p:cNvPr>
            <p:cNvPicPr>
              <a:picLocks noChangeAspect="1"/>
            </p:cNvPicPr>
            <p:nvPr/>
          </p:nvPicPr>
          <p:blipFill>
            <a:blip r:embed="rId2"/>
            <a:stretch>
              <a:fillRect/>
            </a:stretch>
          </p:blipFill>
          <p:spPr>
            <a:xfrm>
              <a:off x="710127" y="1739609"/>
              <a:ext cx="2810906" cy="1622947"/>
            </a:xfrm>
            <a:prstGeom prst="rect">
              <a:avLst/>
            </a:prstGeom>
          </p:spPr>
        </p:pic>
        <p:pic>
          <p:nvPicPr>
            <p:cNvPr id="54" name="Picture 6" descr="Airbus logo | Brand Centre">
              <a:extLst>
                <a:ext uri="{FF2B5EF4-FFF2-40B4-BE49-F238E27FC236}">
                  <a16:creationId xmlns:a16="http://schemas.microsoft.com/office/drawing/2014/main" id="{B980C853-8DB5-402F-8F22-815610D9B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3" t="33503" r="12219" b="35599"/>
            <a:stretch/>
          </p:blipFill>
          <p:spPr bwMode="auto">
            <a:xfrm>
              <a:off x="1233377" y="3442747"/>
              <a:ext cx="1626782" cy="3318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upo 54">
            <a:extLst>
              <a:ext uri="{FF2B5EF4-FFF2-40B4-BE49-F238E27FC236}">
                <a16:creationId xmlns:a16="http://schemas.microsoft.com/office/drawing/2014/main" id="{ADB4F58E-6E5C-44D9-9F15-9CB458FECB24}"/>
              </a:ext>
            </a:extLst>
          </p:cNvPr>
          <p:cNvGrpSpPr/>
          <p:nvPr/>
        </p:nvGrpSpPr>
        <p:grpSpPr>
          <a:xfrm>
            <a:off x="634524" y="3893862"/>
            <a:ext cx="1882500" cy="1704681"/>
            <a:chOff x="4615820" y="1739609"/>
            <a:chExt cx="2810906" cy="2196052"/>
          </a:xfrm>
        </p:grpSpPr>
        <p:sp>
          <p:nvSpPr>
            <p:cNvPr id="56" name="Rectángulo 55">
              <a:extLst>
                <a:ext uri="{FF2B5EF4-FFF2-40B4-BE49-F238E27FC236}">
                  <a16:creationId xmlns:a16="http://schemas.microsoft.com/office/drawing/2014/main" id="{05CD476D-77AB-4805-B04A-2A4C34A683B5}"/>
                </a:ext>
              </a:extLst>
            </p:cNvPr>
            <p:cNvSpPr/>
            <p:nvPr/>
          </p:nvSpPr>
          <p:spPr>
            <a:xfrm>
              <a:off x="4615820" y="3362556"/>
              <a:ext cx="2810906" cy="573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icrosoft JhengHei" panose="020B0604030504040204" pitchFamily="34" charset="-120"/>
                <a:ea typeface="Microsoft JhengHei" panose="020B0604030504040204" pitchFamily="34" charset="-120"/>
              </a:endParaRPr>
            </a:p>
          </p:txBody>
        </p:sp>
        <p:pic>
          <p:nvPicPr>
            <p:cNvPr id="57" name="Imagen 56">
              <a:extLst>
                <a:ext uri="{FF2B5EF4-FFF2-40B4-BE49-F238E27FC236}">
                  <a16:creationId xmlns:a16="http://schemas.microsoft.com/office/drawing/2014/main" id="{F9D570B2-BC96-4FBF-BD31-AA37B158CB39}"/>
                </a:ext>
              </a:extLst>
            </p:cNvPr>
            <p:cNvPicPr>
              <a:picLocks noChangeAspect="1"/>
            </p:cNvPicPr>
            <p:nvPr/>
          </p:nvPicPr>
          <p:blipFill>
            <a:blip r:embed="rId4"/>
            <a:stretch>
              <a:fillRect/>
            </a:stretch>
          </p:blipFill>
          <p:spPr>
            <a:xfrm>
              <a:off x="4617394" y="1739609"/>
              <a:ext cx="2809332" cy="1622945"/>
            </a:xfrm>
            <a:prstGeom prst="rect">
              <a:avLst/>
            </a:prstGeom>
          </p:spPr>
        </p:pic>
        <p:pic>
          <p:nvPicPr>
            <p:cNvPr id="58" name="Picture 8" descr="Periodic Reporting for period 1 - Zeleros Hyperloop (LEVITATION AND  PROPULSION SUBSYSTEMS FOR SUSTAINABLE HIGH-SPEED MAGNETIC LEVITATION  HYPERLOOP SYSTEM) | H2020 | CORDIS | European Commission">
              <a:extLst>
                <a:ext uri="{FF2B5EF4-FFF2-40B4-BE49-F238E27FC236}">
                  <a16:creationId xmlns:a16="http://schemas.microsoft.com/office/drawing/2014/main" id="{7073D7A0-4000-4FA2-9E93-305FDB4EFB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490" y="3459715"/>
              <a:ext cx="1719271" cy="327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upo 58">
            <a:extLst>
              <a:ext uri="{FF2B5EF4-FFF2-40B4-BE49-F238E27FC236}">
                <a16:creationId xmlns:a16="http://schemas.microsoft.com/office/drawing/2014/main" id="{329973CC-410C-49C1-9561-B58AA0526BA1}"/>
              </a:ext>
            </a:extLst>
          </p:cNvPr>
          <p:cNvGrpSpPr/>
          <p:nvPr/>
        </p:nvGrpSpPr>
        <p:grpSpPr>
          <a:xfrm>
            <a:off x="2867451" y="3893862"/>
            <a:ext cx="1882500" cy="1704681"/>
            <a:chOff x="8518366" y="1739605"/>
            <a:chExt cx="2810906" cy="2196056"/>
          </a:xfrm>
        </p:grpSpPr>
        <p:sp>
          <p:nvSpPr>
            <p:cNvPr id="60" name="Rectángulo 59">
              <a:extLst>
                <a:ext uri="{FF2B5EF4-FFF2-40B4-BE49-F238E27FC236}">
                  <a16:creationId xmlns:a16="http://schemas.microsoft.com/office/drawing/2014/main" id="{096BA1A4-767D-4D6F-BF31-9CDCB8753891}"/>
                </a:ext>
              </a:extLst>
            </p:cNvPr>
            <p:cNvSpPr/>
            <p:nvPr/>
          </p:nvSpPr>
          <p:spPr>
            <a:xfrm>
              <a:off x="8518366" y="3362554"/>
              <a:ext cx="2810906" cy="573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icrosoft JhengHei" panose="020B0604030504040204" pitchFamily="34" charset="-120"/>
                <a:ea typeface="Microsoft JhengHei" panose="020B0604030504040204" pitchFamily="34" charset="-120"/>
              </a:endParaRPr>
            </a:p>
          </p:txBody>
        </p:sp>
        <p:pic>
          <p:nvPicPr>
            <p:cNvPr id="61" name="Imagen 60">
              <a:extLst>
                <a:ext uri="{FF2B5EF4-FFF2-40B4-BE49-F238E27FC236}">
                  <a16:creationId xmlns:a16="http://schemas.microsoft.com/office/drawing/2014/main" id="{08E64784-E171-4A3F-B1EB-315674C5AC55}"/>
                </a:ext>
              </a:extLst>
            </p:cNvPr>
            <p:cNvPicPr>
              <a:picLocks noChangeAspect="1"/>
            </p:cNvPicPr>
            <p:nvPr/>
          </p:nvPicPr>
          <p:blipFill>
            <a:blip r:embed="rId6"/>
            <a:stretch>
              <a:fillRect/>
            </a:stretch>
          </p:blipFill>
          <p:spPr>
            <a:xfrm>
              <a:off x="8519939" y="1739605"/>
              <a:ext cx="2809333" cy="1622947"/>
            </a:xfrm>
            <a:prstGeom prst="rect">
              <a:avLst/>
            </a:prstGeom>
          </p:spPr>
        </p:pic>
        <p:pic>
          <p:nvPicPr>
            <p:cNvPr id="62" name="Picture 18" descr="Download Logo White [png] - European Space Agency - Full Size PNG Image -  PNGkit">
              <a:extLst>
                <a:ext uri="{FF2B5EF4-FFF2-40B4-BE49-F238E27FC236}">
                  <a16:creationId xmlns:a16="http://schemas.microsoft.com/office/drawing/2014/main" id="{25E76287-0531-4784-96A3-4852310393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4611" y="3427772"/>
              <a:ext cx="816842" cy="4426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upo 62">
            <a:extLst>
              <a:ext uri="{FF2B5EF4-FFF2-40B4-BE49-F238E27FC236}">
                <a16:creationId xmlns:a16="http://schemas.microsoft.com/office/drawing/2014/main" id="{E160147E-0098-4703-97DC-461FC2D53DA0}"/>
              </a:ext>
            </a:extLst>
          </p:cNvPr>
          <p:cNvGrpSpPr/>
          <p:nvPr/>
        </p:nvGrpSpPr>
        <p:grpSpPr>
          <a:xfrm>
            <a:off x="5099873" y="1583384"/>
            <a:ext cx="1884607" cy="1704681"/>
            <a:chOff x="4612673" y="4188641"/>
            <a:chExt cx="2814053" cy="2196052"/>
          </a:xfrm>
        </p:grpSpPr>
        <p:pic>
          <p:nvPicPr>
            <p:cNvPr id="64" name="Imagen 63">
              <a:extLst>
                <a:ext uri="{FF2B5EF4-FFF2-40B4-BE49-F238E27FC236}">
                  <a16:creationId xmlns:a16="http://schemas.microsoft.com/office/drawing/2014/main" id="{C64A8451-2DB4-4F72-8BED-954A6AFD3BA7}"/>
                </a:ext>
              </a:extLst>
            </p:cNvPr>
            <p:cNvPicPr>
              <a:picLocks noChangeAspect="1"/>
            </p:cNvPicPr>
            <p:nvPr/>
          </p:nvPicPr>
          <p:blipFill rotWithShape="1">
            <a:blip r:embed="rId8"/>
            <a:srcRect r="14559"/>
            <a:stretch/>
          </p:blipFill>
          <p:spPr>
            <a:xfrm>
              <a:off x="4615820" y="4188641"/>
              <a:ext cx="2810906" cy="1622947"/>
            </a:xfrm>
            <a:prstGeom prst="rect">
              <a:avLst/>
            </a:prstGeom>
          </p:spPr>
        </p:pic>
        <p:sp>
          <p:nvSpPr>
            <p:cNvPr id="65" name="Rectángulo 64">
              <a:extLst>
                <a:ext uri="{FF2B5EF4-FFF2-40B4-BE49-F238E27FC236}">
                  <a16:creationId xmlns:a16="http://schemas.microsoft.com/office/drawing/2014/main" id="{416F6FDB-642E-4835-AE05-4CD51A75AC76}"/>
                </a:ext>
              </a:extLst>
            </p:cNvPr>
            <p:cNvSpPr/>
            <p:nvPr/>
          </p:nvSpPr>
          <p:spPr>
            <a:xfrm>
              <a:off x="4612673" y="5811588"/>
              <a:ext cx="2810906" cy="573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66" name="Imagen 65">
              <a:extLst>
                <a:ext uri="{FF2B5EF4-FFF2-40B4-BE49-F238E27FC236}">
                  <a16:creationId xmlns:a16="http://schemas.microsoft.com/office/drawing/2014/main" id="{C293403F-2294-4714-9266-F1F8BB27F0E9}"/>
                </a:ext>
              </a:extLst>
            </p:cNvPr>
            <p:cNvPicPr>
              <a:picLocks noChangeAspect="1"/>
            </p:cNvPicPr>
            <p:nvPr/>
          </p:nvPicPr>
          <p:blipFill>
            <a:blip r:embed="rId9"/>
            <a:stretch>
              <a:fillRect/>
            </a:stretch>
          </p:blipFill>
          <p:spPr>
            <a:xfrm>
              <a:off x="5219292" y="5875683"/>
              <a:ext cx="1753415" cy="426716"/>
            </a:xfrm>
            <a:prstGeom prst="rect">
              <a:avLst/>
            </a:prstGeom>
          </p:spPr>
        </p:pic>
      </p:grpSp>
      <p:grpSp>
        <p:nvGrpSpPr>
          <p:cNvPr id="67" name="Grupo 66">
            <a:extLst>
              <a:ext uri="{FF2B5EF4-FFF2-40B4-BE49-F238E27FC236}">
                <a16:creationId xmlns:a16="http://schemas.microsoft.com/office/drawing/2014/main" id="{4DA67301-982E-41BD-B29A-7A095EEB983A}"/>
              </a:ext>
            </a:extLst>
          </p:cNvPr>
          <p:cNvGrpSpPr/>
          <p:nvPr/>
        </p:nvGrpSpPr>
        <p:grpSpPr>
          <a:xfrm>
            <a:off x="2867725" y="1583384"/>
            <a:ext cx="1881974" cy="1704681"/>
            <a:chOff x="8517579" y="4188641"/>
            <a:chExt cx="2810120" cy="2196051"/>
          </a:xfrm>
        </p:grpSpPr>
        <p:pic>
          <p:nvPicPr>
            <p:cNvPr id="68" name="Picture 2" descr="https://www.itpaero.com/recursos/img/portal/2018/12/27/cabecera-futuro-de-la-aviacion.jpg">
              <a:extLst>
                <a:ext uri="{FF2B5EF4-FFF2-40B4-BE49-F238E27FC236}">
                  <a16:creationId xmlns:a16="http://schemas.microsoft.com/office/drawing/2014/main" id="{E0766B8C-B05D-4C0C-8809-B4D770D9FC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18366" y="4188641"/>
              <a:ext cx="2809333" cy="1622947"/>
            </a:xfrm>
            <a:prstGeom prst="rect">
              <a:avLst/>
            </a:prstGeom>
            <a:noFill/>
            <a:extLst>
              <a:ext uri="{909E8E84-426E-40DD-AFC4-6F175D3DCCD1}">
                <a14:hiddenFill xmlns:a14="http://schemas.microsoft.com/office/drawing/2010/main">
                  <a:solidFill>
                    <a:srgbClr val="FFFFFF"/>
                  </a:solidFill>
                </a14:hiddenFill>
              </a:ext>
            </a:extLst>
          </p:spPr>
        </p:pic>
        <p:sp>
          <p:nvSpPr>
            <p:cNvPr id="69" name="Rectángulo 68">
              <a:extLst>
                <a:ext uri="{FF2B5EF4-FFF2-40B4-BE49-F238E27FC236}">
                  <a16:creationId xmlns:a16="http://schemas.microsoft.com/office/drawing/2014/main" id="{14CA7D0A-9E61-4307-94CF-86C9CCBA48A6}"/>
                </a:ext>
              </a:extLst>
            </p:cNvPr>
            <p:cNvSpPr/>
            <p:nvPr/>
          </p:nvSpPr>
          <p:spPr>
            <a:xfrm>
              <a:off x="8517579" y="5811587"/>
              <a:ext cx="2809333" cy="573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70" name="Picture 20" descr="Inicia Sesión - Integratec">
              <a:extLst>
                <a:ext uri="{FF2B5EF4-FFF2-40B4-BE49-F238E27FC236}">
                  <a16:creationId xmlns:a16="http://schemas.microsoft.com/office/drawing/2014/main" id="{EEF0B5DA-C6FE-48F3-BC4E-EED04F37F82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6842" y="5893878"/>
              <a:ext cx="1552380" cy="4085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upo 70">
            <a:extLst>
              <a:ext uri="{FF2B5EF4-FFF2-40B4-BE49-F238E27FC236}">
                <a16:creationId xmlns:a16="http://schemas.microsoft.com/office/drawing/2014/main" id="{DE8153DE-F841-493A-8DD2-2526A7555A8F}"/>
              </a:ext>
            </a:extLst>
          </p:cNvPr>
          <p:cNvGrpSpPr/>
          <p:nvPr/>
        </p:nvGrpSpPr>
        <p:grpSpPr>
          <a:xfrm>
            <a:off x="5100972" y="3893862"/>
            <a:ext cx="1882501" cy="1704681"/>
            <a:chOff x="710127" y="4188640"/>
            <a:chExt cx="2810906" cy="2196053"/>
          </a:xfrm>
        </p:grpSpPr>
        <p:sp>
          <p:nvSpPr>
            <p:cNvPr id="72" name="8 CuadroTexto">
              <a:extLst>
                <a:ext uri="{FF2B5EF4-FFF2-40B4-BE49-F238E27FC236}">
                  <a16:creationId xmlns:a16="http://schemas.microsoft.com/office/drawing/2014/main" id="{4B57581B-1E36-498F-A0CD-F6DF350CE899}"/>
                </a:ext>
              </a:extLst>
            </p:cNvPr>
            <p:cNvSpPr txBox="1"/>
            <p:nvPr/>
          </p:nvSpPr>
          <p:spPr>
            <a:xfrm>
              <a:off x="2616201" y="5143500"/>
              <a:ext cx="264518" cy="456269"/>
            </a:xfrm>
            <a:prstGeom prst="rect">
              <a:avLst/>
            </a:prstGeom>
            <a:noFill/>
          </p:spPr>
          <p:txBody>
            <a:bodyPr wrap="none" rtlCol="0">
              <a:spAutoFit/>
            </a:bodyPr>
            <a:lstStyle/>
            <a:p>
              <a:endParaRPr lang="es-ES" dirty="0">
                <a:latin typeface="Microsoft JhengHei" panose="020B0604030504040204" pitchFamily="34" charset="-120"/>
                <a:ea typeface="Microsoft JhengHei" panose="020B0604030504040204" pitchFamily="34" charset="-120"/>
              </a:endParaRPr>
            </a:p>
          </p:txBody>
        </p:sp>
        <p:sp>
          <p:nvSpPr>
            <p:cNvPr id="73" name="Rectángulo 72">
              <a:extLst>
                <a:ext uri="{FF2B5EF4-FFF2-40B4-BE49-F238E27FC236}">
                  <a16:creationId xmlns:a16="http://schemas.microsoft.com/office/drawing/2014/main" id="{7A8C4840-0E1C-4F0D-915A-9B96EB5D1792}"/>
                </a:ext>
              </a:extLst>
            </p:cNvPr>
            <p:cNvSpPr/>
            <p:nvPr/>
          </p:nvSpPr>
          <p:spPr>
            <a:xfrm>
              <a:off x="710127" y="5811588"/>
              <a:ext cx="2810906" cy="573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icrosoft JhengHei" panose="020B0604030504040204" pitchFamily="34" charset="-120"/>
                <a:ea typeface="Microsoft JhengHei" panose="020B0604030504040204" pitchFamily="34" charset="-120"/>
              </a:endParaRPr>
            </a:p>
          </p:txBody>
        </p:sp>
        <p:pic>
          <p:nvPicPr>
            <p:cNvPr id="74" name="Imagen 73">
              <a:extLst>
                <a:ext uri="{FF2B5EF4-FFF2-40B4-BE49-F238E27FC236}">
                  <a16:creationId xmlns:a16="http://schemas.microsoft.com/office/drawing/2014/main" id="{EE901F1B-F5A1-4315-9A8A-F6BE2B6A52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0127" y="4188640"/>
              <a:ext cx="2810906" cy="1622947"/>
            </a:xfrm>
            <a:prstGeom prst="rect">
              <a:avLst/>
            </a:prstGeom>
          </p:spPr>
        </p:pic>
        <p:pic>
          <p:nvPicPr>
            <p:cNvPr id="75" name="Imagen 74">
              <a:extLst>
                <a:ext uri="{FF2B5EF4-FFF2-40B4-BE49-F238E27FC236}">
                  <a16:creationId xmlns:a16="http://schemas.microsoft.com/office/drawing/2014/main" id="{B3F37E57-5E80-43C6-A803-A3746EB274F2}"/>
                </a:ext>
              </a:extLst>
            </p:cNvPr>
            <p:cNvPicPr>
              <a:picLocks noChangeAspect="1"/>
            </p:cNvPicPr>
            <p:nvPr/>
          </p:nvPicPr>
          <p:blipFill>
            <a:blip r:embed="rId13"/>
            <a:stretch>
              <a:fillRect/>
            </a:stretch>
          </p:blipFill>
          <p:spPr>
            <a:xfrm>
              <a:off x="1416434" y="5847301"/>
              <a:ext cx="1260668" cy="526758"/>
            </a:xfrm>
            <a:prstGeom prst="rect">
              <a:avLst/>
            </a:prstGeom>
          </p:spPr>
        </p:pic>
      </p:grpSp>
      <p:sp>
        <p:nvSpPr>
          <p:cNvPr id="34" name="Rectángulo 33">
            <a:extLst>
              <a:ext uri="{FF2B5EF4-FFF2-40B4-BE49-F238E27FC236}">
                <a16:creationId xmlns:a16="http://schemas.microsoft.com/office/drawing/2014/main" id="{94B6ACF7-178E-4EC3-9389-26C35C561A83}"/>
              </a:ext>
            </a:extLst>
          </p:cNvPr>
          <p:cNvSpPr/>
          <p:nvPr/>
        </p:nvSpPr>
        <p:spPr>
          <a:xfrm>
            <a:off x="7387533" y="2817314"/>
            <a:ext cx="1882499" cy="444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36" name="Grupo 35">
            <a:extLst>
              <a:ext uri="{FF2B5EF4-FFF2-40B4-BE49-F238E27FC236}">
                <a16:creationId xmlns:a16="http://schemas.microsoft.com/office/drawing/2014/main" id="{96904814-917E-4148-A555-058E83BEC99C}"/>
              </a:ext>
            </a:extLst>
          </p:cNvPr>
          <p:cNvGrpSpPr/>
          <p:nvPr/>
        </p:nvGrpSpPr>
        <p:grpSpPr>
          <a:xfrm>
            <a:off x="7388632" y="4609190"/>
            <a:ext cx="1882501" cy="963473"/>
            <a:chOff x="710127" y="5143500"/>
            <a:chExt cx="2810906" cy="1241193"/>
          </a:xfrm>
        </p:grpSpPr>
        <p:sp>
          <p:nvSpPr>
            <p:cNvPr id="37" name="8 CuadroTexto">
              <a:extLst>
                <a:ext uri="{FF2B5EF4-FFF2-40B4-BE49-F238E27FC236}">
                  <a16:creationId xmlns:a16="http://schemas.microsoft.com/office/drawing/2014/main" id="{5A33AEE1-87DD-43FC-A1FC-7F00C20DEF9C}"/>
                </a:ext>
              </a:extLst>
            </p:cNvPr>
            <p:cNvSpPr txBox="1"/>
            <p:nvPr/>
          </p:nvSpPr>
          <p:spPr>
            <a:xfrm>
              <a:off x="2616201" y="5143500"/>
              <a:ext cx="264518" cy="456269"/>
            </a:xfrm>
            <a:prstGeom prst="rect">
              <a:avLst/>
            </a:prstGeom>
            <a:noFill/>
          </p:spPr>
          <p:txBody>
            <a:bodyPr wrap="none" rtlCol="0">
              <a:spAutoFit/>
            </a:bodyPr>
            <a:lstStyle/>
            <a:p>
              <a:endParaRPr lang="es-ES" dirty="0">
                <a:latin typeface="Microsoft JhengHei" panose="020B0604030504040204" pitchFamily="34" charset="-120"/>
                <a:ea typeface="Microsoft JhengHei" panose="020B0604030504040204" pitchFamily="34" charset="-120"/>
              </a:endParaRPr>
            </a:p>
          </p:txBody>
        </p:sp>
        <p:sp>
          <p:nvSpPr>
            <p:cNvPr id="38" name="Rectángulo 37">
              <a:extLst>
                <a:ext uri="{FF2B5EF4-FFF2-40B4-BE49-F238E27FC236}">
                  <a16:creationId xmlns:a16="http://schemas.microsoft.com/office/drawing/2014/main" id="{696C60F8-A941-483E-BC6B-58AD831DE99E}"/>
                </a:ext>
              </a:extLst>
            </p:cNvPr>
            <p:cNvSpPr/>
            <p:nvPr/>
          </p:nvSpPr>
          <p:spPr>
            <a:xfrm>
              <a:off x="710127" y="5811588"/>
              <a:ext cx="2810906" cy="573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icrosoft JhengHei" panose="020B0604030504040204" pitchFamily="34" charset="-120"/>
                <a:ea typeface="Microsoft JhengHei" panose="020B0604030504040204" pitchFamily="34" charset="-120"/>
              </a:endParaRPr>
            </a:p>
          </p:txBody>
        </p:sp>
      </p:grpSp>
      <p:sp>
        <p:nvSpPr>
          <p:cNvPr id="43" name="Rectángulo 42">
            <a:extLst>
              <a:ext uri="{FF2B5EF4-FFF2-40B4-BE49-F238E27FC236}">
                <a16:creationId xmlns:a16="http://schemas.microsoft.com/office/drawing/2014/main" id="{DEB20D70-BBBA-45A6-9643-8F5CAB0DF597}"/>
              </a:ext>
            </a:extLst>
          </p:cNvPr>
          <p:cNvSpPr/>
          <p:nvPr/>
        </p:nvSpPr>
        <p:spPr>
          <a:xfrm>
            <a:off x="9605996" y="2843197"/>
            <a:ext cx="1882499" cy="444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45" name="Grupo 44">
            <a:extLst>
              <a:ext uri="{FF2B5EF4-FFF2-40B4-BE49-F238E27FC236}">
                <a16:creationId xmlns:a16="http://schemas.microsoft.com/office/drawing/2014/main" id="{07DDAF9E-0E3B-4777-9D18-CCF1D2E35C78}"/>
              </a:ext>
            </a:extLst>
          </p:cNvPr>
          <p:cNvGrpSpPr/>
          <p:nvPr/>
        </p:nvGrpSpPr>
        <p:grpSpPr>
          <a:xfrm>
            <a:off x="9607096" y="4635069"/>
            <a:ext cx="1882501" cy="963473"/>
            <a:chOff x="710127" y="5143500"/>
            <a:chExt cx="2810906" cy="1241193"/>
          </a:xfrm>
        </p:grpSpPr>
        <p:sp>
          <p:nvSpPr>
            <p:cNvPr id="46" name="8 CuadroTexto">
              <a:extLst>
                <a:ext uri="{FF2B5EF4-FFF2-40B4-BE49-F238E27FC236}">
                  <a16:creationId xmlns:a16="http://schemas.microsoft.com/office/drawing/2014/main" id="{24AD8728-95E0-4F08-8398-F4FE1E50255A}"/>
                </a:ext>
              </a:extLst>
            </p:cNvPr>
            <p:cNvSpPr txBox="1"/>
            <p:nvPr/>
          </p:nvSpPr>
          <p:spPr>
            <a:xfrm>
              <a:off x="2616201" y="5143500"/>
              <a:ext cx="264518" cy="456269"/>
            </a:xfrm>
            <a:prstGeom prst="rect">
              <a:avLst/>
            </a:prstGeom>
            <a:noFill/>
          </p:spPr>
          <p:txBody>
            <a:bodyPr wrap="none" rtlCol="0">
              <a:spAutoFit/>
            </a:bodyPr>
            <a:lstStyle/>
            <a:p>
              <a:endParaRPr lang="es-ES" dirty="0">
                <a:latin typeface="Microsoft JhengHei" panose="020B0604030504040204" pitchFamily="34" charset="-120"/>
                <a:ea typeface="Microsoft JhengHei" panose="020B0604030504040204" pitchFamily="34" charset="-120"/>
              </a:endParaRPr>
            </a:p>
          </p:txBody>
        </p:sp>
        <p:sp>
          <p:nvSpPr>
            <p:cNvPr id="47" name="Rectángulo 46">
              <a:extLst>
                <a:ext uri="{FF2B5EF4-FFF2-40B4-BE49-F238E27FC236}">
                  <a16:creationId xmlns:a16="http://schemas.microsoft.com/office/drawing/2014/main" id="{05EB50A2-4DE2-497E-92B6-4BE440117F88}"/>
                </a:ext>
              </a:extLst>
            </p:cNvPr>
            <p:cNvSpPr/>
            <p:nvPr/>
          </p:nvSpPr>
          <p:spPr>
            <a:xfrm>
              <a:off x="710127" y="5811588"/>
              <a:ext cx="2810906" cy="573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icrosoft JhengHei" panose="020B0604030504040204" pitchFamily="34" charset="-120"/>
                <a:ea typeface="Microsoft JhengHei" panose="020B0604030504040204" pitchFamily="34" charset="-120"/>
              </a:endParaRPr>
            </a:p>
          </p:txBody>
        </p:sp>
      </p:grpSp>
      <p:pic>
        <p:nvPicPr>
          <p:cNvPr id="50" name="Picture 2" descr="CAF - Construcciones y Auxiliar de Ferrocarriles">
            <a:extLst>
              <a:ext uri="{FF2B5EF4-FFF2-40B4-BE49-F238E27FC236}">
                <a16:creationId xmlns:a16="http://schemas.microsoft.com/office/drawing/2014/main" id="{BFF6BABC-4AA4-4369-9600-D3968A866A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56879" y="2864190"/>
            <a:ext cx="749062" cy="38397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39C1AFAD-28E1-4042-B53D-B50318DE555A}"/>
              </a:ext>
            </a:extLst>
          </p:cNvPr>
          <p:cNvPicPr>
            <a:picLocks noChangeAspect="1" noChangeArrowheads="1"/>
          </p:cNvPicPr>
          <p:nvPr/>
        </p:nvPicPr>
        <p:blipFill rotWithShape="1">
          <a:blip r:embed="rId15" cstate="print"/>
          <a:srcRect t="15008" b="12183"/>
          <a:stretch/>
        </p:blipFill>
        <p:spPr bwMode="auto">
          <a:xfrm>
            <a:off x="7387533" y="1583384"/>
            <a:ext cx="1882499" cy="1259809"/>
          </a:xfrm>
          <a:prstGeom prst="rect">
            <a:avLst/>
          </a:prstGeom>
          <a:noFill/>
          <a:ln w="9525">
            <a:noFill/>
            <a:miter lim="800000"/>
            <a:headEnd/>
            <a:tailEnd/>
          </a:ln>
          <a:effectLst/>
        </p:spPr>
      </p:pic>
      <p:pic>
        <p:nvPicPr>
          <p:cNvPr id="78" name="Picture 1">
            <a:extLst>
              <a:ext uri="{FF2B5EF4-FFF2-40B4-BE49-F238E27FC236}">
                <a16:creationId xmlns:a16="http://schemas.microsoft.com/office/drawing/2014/main" id="{8ACCE854-15E9-40FB-BF65-F70012A66E45}"/>
              </a:ext>
            </a:extLst>
          </p:cNvPr>
          <p:cNvPicPr>
            <a:picLocks noChangeAspect="1"/>
          </p:cNvPicPr>
          <p:nvPr/>
        </p:nvPicPr>
        <p:blipFill>
          <a:blip r:embed="rId16"/>
          <a:stretch>
            <a:fillRect/>
          </a:stretch>
        </p:blipFill>
        <p:spPr>
          <a:xfrm>
            <a:off x="7384389" y="3893862"/>
            <a:ext cx="1882499" cy="1229003"/>
          </a:xfrm>
          <a:prstGeom prst="rect">
            <a:avLst/>
          </a:prstGeom>
        </p:spPr>
      </p:pic>
      <p:pic>
        <p:nvPicPr>
          <p:cNvPr id="79" name="Picture 2" descr="Home Page | ArcelorMittal Dofasco">
            <a:extLst>
              <a:ext uri="{FF2B5EF4-FFF2-40B4-BE49-F238E27FC236}">
                <a16:creationId xmlns:a16="http://schemas.microsoft.com/office/drawing/2014/main" id="{EB923365-330F-424B-A3E0-E1680D9ACA1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56879" y="5122865"/>
            <a:ext cx="827849" cy="44979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Resultado de imagen de ie tram">
            <a:extLst>
              <a:ext uri="{FF2B5EF4-FFF2-40B4-BE49-F238E27FC236}">
                <a16:creationId xmlns:a16="http://schemas.microsoft.com/office/drawing/2014/main" id="{B2EF6A4E-A157-4FC9-B4EA-BFB0EE9AA47C}"/>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30230" t="14394" r="8503" b="7667"/>
          <a:stretch/>
        </p:blipFill>
        <p:spPr bwMode="auto">
          <a:xfrm>
            <a:off x="9605996" y="1583384"/>
            <a:ext cx="1882499" cy="125980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irizar logo | Gipuzkoa Basket Club">
            <a:extLst>
              <a:ext uri="{FF2B5EF4-FFF2-40B4-BE49-F238E27FC236}">
                <a16:creationId xmlns:a16="http://schemas.microsoft.com/office/drawing/2014/main" id="{D1DEF95B-F064-41D1-9AF0-89B554C8799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41317" y="2690094"/>
            <a:ext cx="1011856" cy="758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ona - COAFA Magazine">
            <a:extLst>
              <a:ext uri="{FF2B5EF4-FFF2-40B4-BE49-F238E27FC236}">
                <a16:creationId xmlns:a16="http://schemas.microsoft.com/office/drawing/2014/main" id="{612E5502-DB0C-47E6-B81F-B808B58B6E0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06009" y="5187913"/>
            <a:ext cx="577610" cy="336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erda de elevación para elevador, cable de alambre de acero para  transmisión de elevación, limitador de velocidad para elevador, 3,6,8,10,  11, 12,13,16MM|wire rope tools|wire rope accessorieswire rope ends -  AliExpress">
            <a:extLst>
              <a:ext uri="{FF2B5EF4-FFF2-40B4-BE49-F238E27FC236}">
                <a16:creationId xmlns:a16="http://schemas.microsoft.com/office/drawing/2014/main" id="{60A1781A-97F7-4BB5-97FE-D08EA4DD2C6F}"/>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724"/>
          <a:stretch/>
        </p:blipFill>
        <p:spPr bwMode="auto">
          <a:xfrm>
            <a:off x="9605996" y="3893862"/>
            <a:ext cx="1883601" cy="1272702"/>
          </a:xfrm>
          <a:prstGeom prst="rect">
            <a:avLst/>
          </a:prstGeom>
          <a:noFill/>
          <a:extLst>
            <a:ext uri="{909E8E84-426E-40DD-AFC4-6F175D3DCCD1}">
              <a14:hiddenFill xmlns:a14="http://schemas.microsoft.com/office/drawing/2010/main">
                <a:solidFill>
                  <a:srgbClr val="FFFFFF"/>
                </a:solidFill>
              </a14:hiddenFill>
            </a:ext>
          </a:extLst>
        </p:spPr>
      </p:pic>
      <p:sp>
        <p:nvSpPr>
          <p:cNvPr id="82" name="CuadroTexto 81">
            <a:extLst>
              <a:ext uri="{FF2B5EF4-FFF2-40B4-BE49-F238E27FC236}">
                <a16:creationId xmlns:a16="http://schemas.microsoft.com/office/drawing/2014/main" id="{BEC74CC9-B781-42BE-A323-67CC08BB41DB}"/>
              </a:ext>
            </a:extLst>
          </p:cNvPr>
          <p:cNvSpPr txBox="1"/>
          <p:nvPr/>
        </p:nvSpPr>
        <p:spPr>
          <a:xfrm>
            <a:off x="543114" y="670761"/>
            <a:ext cx="6949050" cy="400110"/>
          </a:xfrm>
          <a:prstGeom prst="rect">
            <a:avLst/>
          </a:prstGeom>
          <a:noFill/>
        </p:spPr>
        <p:txBody>
          <a:bodyPr wrap="square" rtlCol="0">
            <a:spAutoFit/>
          </a:bodyPr>
          <a:lstStyle/>
          <a:p>
            <a:r>
              <a:rPr lang="es-ES" sz="2000" b="1" dirty="0">
                <a:latin typeface="Microsoft JhengHei" panose="020B0604030504040204" pitchFamily="34" charset="-120"/>
                <a:ea typeface="Microsoft JhengHei" panose="020B0604030504040204" pitchFamily="34" charset="-120"/>
                <a:cs typeface="Arial" panose="020B0604020202020204" pitchFamily="34" charset="0"/>
              </a:rPr>
              <a:t>Algunos de nuestros clientes</a:t>
            </a:r>
          </a:p>
        </p:txBody>
      </p:sp>
      <p:cxnSp>
        <p:nvCxnSpPr>
          <p:cNvPr id="83" name="Conector recto 82">
            <a:extLst>
              <a:ext uri="{FF2B5EF4-FFF2-40B4-BE49-F238E27FC236}">
                <a16:creationId xmlns:a16="http://schemas.microsoft.com/office/drawing/2014/main" id="{774E6E8E-1B26-40B9-965F-4224D10C9AEA}"/>
              </a:ext>
            </a:extLst>
          </p:cNvPr>
          <p:cNvCxnSpPr>
            <a:cxnSpLocks/>
          </p:cNvCxnSpPr>
          <p:nvPr/>
        </p:nvCxnSpPr>
        <p:spPr>
          <a:xfrm>
            <a:off x="634524" y="1173714"/>
            <a:ext cx="895165"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pic>
        <p:nvPicPr>
          <p:cNvPr id="84" name="Imagen 83">
            <a:extLst>
              <a:ext uri="{FF2B5EF4-FFF2-40B4-BE49-F238E27FC236}">
                <a16:creationId xmlns:a16="http://schemas.microsoft.com/office/drawing/2014/main" id="{18C2B78B-8210-4ED0-8A0A-3B807A7534B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528832" y="278487"/>
            <a:ext cx="914424" cy="874082"/>
          </a:xfrm>
          <a:prstGeom prst="rect">
            <a:avLst/>
          </a:prstGeom>
        </p:spPr>
      </p:pic>
    </p:spTree>
    <p:extLst>
      <p:ext uri="{BB962C8B-B14F-4D97-AF65-F5344CB8AC3E}">
        <p14:creationId xmlns:p14="http://schemas.microsoft.com/office/powerpoint/2010/main" val="1827645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CFC7384-2262-4F99-956A-C6262F646F4E}"/>
              </a:ext>
            </a:extLst>
          </p:cNvPr>
          <p:cNvPicPr>
            <a:picLocks noChangeAspect="1"/>
          </p:cNvPicPr>
          <p:nvPr/>
        </p:nvPicPr>
        <p:blipFill rotWithShape="1">
          <a:blip r:embed="rId2">
            <a:extLst>
              <a:ext uri="{28A0092B-C50C-407E-A947-70E740481C1C}">
                <a14:useLocalDpi xmlns:a14="http://schemas.microsoft.com/office/drawing/2010/main" val="0"/>
              </a:ext>
            </a:extLst>
          </a:blip>
          <a:srcRect l="43481" t="6892" r="14874" b="528"/>
          <a:stretch/>
        </p:blipFill>
        <p:spPr>
          <a:xfrm>
            <a:off x="6254928" y="2590170"/>
            <a:ext cx="1707349" cy="2533835"/>
          </a:xfrm>
          <a:prstGeom prst="rect">
            <a:avLst/>
          </a:prstGeom>
        </p:spPr>
      </p:pic>
      <p:pic>
        <p:nvPicPr>
          <p:cNvPr id="4" name="Imagen 3">
            <a:extLst>
              <a:ext uri="{FF2B5EF4-FFF2-40B4-BE49-F238E27FC236}">
                <a16:creationId xmlns:a16="http://schemas.microsoft.com/office/drawing/2014/main" id="{9290277A-58D6-4B73-A82C-C4CA910CD7E6}"/>
              </a:ext>
            </a:extLst>
          </p:cNvPr>
          <p:cNvPicPr>
            <a:picLocks noChangeAspect="1"/>
          </p:cNvPicPr>
          <p:nvPr/>
        </p:nvPicPr>
        <p:blipFill rotWithShape="1">
          <a:blip r:embed="rId3">
            <a:extLst>
              <a:ext uri="{28A0092B-C50C-407E-A947-70E740481C1C}">
                <a14:useLocalDpi xmlns:a14="http://schemas.microsoft.com/office/drawing/2010/main" val="0"/>
              </a:ext>
            </a:extLst>
          </a:blip>
          <a:srcRect l="24850" r="28538"/>
          <a:stretch/>
        </p:blipFill>
        <p:spPr>
          <a:xfrm>
            <a:off x="8717620" y="2590825"/>
            <a:ext cx="1702799" cy="2525868"/>
          </a:xfrm>
          <a:prstGeom prst="rect">
            <a:avLst/>
          </a:prstGeom>
        </p:spPr>
      </p:pic>
      <p:grpSp>
        <p:nvGrpSpPr>
          <p:cNvPr id="2" name="Grupo 1">
            <a:extLst>
              <a:ext uri="{FF2B5EF4-FFF2-40B4-BE49-F238E27FC236}">
                <a16:creationId xmlns:a16="http://schemas.microsoft.com/office/drawing/2014/main" id="{440F48E2-980A-A34D-8E43-77B0CDAB61A5}"/>
              </a:ext>
            </a:extLst>
          </p:cNvPr>
          <p:cNvGrpSpPr/>
          <p:nvPr/>
        </p:nvGrpSpPr>
        <p:grpSpPr>
          <a:xfrm>
            <a:off x="663014" y="947838"/>
            <a:ext cx="3970883" cy="744157"/>
            <a:chOff x="4890088" y="1533186"/>
            <a:chExt cx="3970883" cy="744157"/>
          </a:xfrm>
        </p:grpSpPr>
        <p:sp>
          <p:nvSpPr>
            <p:cNvPr id="10" name="CuadroTexto 9">
              <a:extLst>
                <a:ext uri="{FF2B5EF4-FFF2-40B4-BE49-F238E27FC236}">
                  <a16:creationId xmlns:a16="http://schemas.microsoft.com/office/drawing/2014/main" id="{18EFAA20-A203-8C45-8DF2-F4ABE1D6EDF4}"/>
                </a:ext>
              </a:extLst>
            </p:cNvPr>
            <p:cNvSpPr txBox="1"/>
            <p:nvPr/>
          </p:nvSpPr>
          <p:spPr>
            <a:xfrm>
              <a:off x="4890088" y="1533186"/>
              <a:ext cx="3970883" cy="584775"/>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¿Qué ofrecemos?</a:t>
              </a:r>
            </a:p>
          </p:txBody>
        </p:sp>
        <p:cxnSp>
          <p:nvCxnSpPr>
            <p:cNvPr id="14" name="Conector recto 13">
              <a:extLst>
                <a:ext uri="{FF2B5EF4-FFF2-40B4-BE49-F238E27FC236}">
                  <a16:creationId xmlns:a16="http://schemas.microsoft.com/office/drawing/2014/main" id="{F5CB5123-EAC5-B147-9A24-124C847B49B3}"/>
                </a:ext>
              </a:extLst>
            </p:cNvPr>
            <p:cNvCxnSpPr>
              <a:cxnSpLocks/>
            </p:cNvCxnSpPr>
            <p:nvPr/>
          </p:nvCxnSpPr>
          <p:spPr>
            <a:xfrm>
              <a:off x="4985656" y="2277343"/>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grpSp>
      <p:sp>
        <p:nvSpPr>
          <p:cNvPr id="19" name="CuadroTexto 18">
            <a:extLst>
              <a:ext uri="{FF2B5EF4-FFF2-40B4-BE49-F238E27FC236}">
                <a16:creationId xmlns:a16="http://schemas.microsoft.com/office/drawing/2014/main" id="{5B5D5877-4674-EA44-8E16-2340DA1DA3F8}"/>
              </a:ext>
            </a:extLst>
          </p:cNvPr>
          <p:cNvSpPr txBox="1"/>
          <p:nvPr/>
        </p:nvSpPr>
        <p:spPr>
          <a:xfrm>
            <a:off x="1411726" y="2087236"/>
            <a:ext cx="1893608" cy="307777"/>
          </a:xfrm>
          <a:prstGeom prst="rect">
            <a:avLst/>
          </a:prstGeom>
          <a:noFill/>
        </p:spPr>
        <p:txBody>
          <a:bodyPr wrap="square" rtlCol="0">
            <a:spAutoFit/>
          </a:bodyPr>
          <a:lstStyle/>
          <a:p>
            <a:r>
              <a:rPr lang="es-ES" sz="1400" b="1" dirty="0">
                <a:latin typeface="Microsoft JhengHei Light" panose="020B0304030504040204" pitchFamily="34" charset="-120"/>
                <a:ea typeface="Microsoft JhengHei Light" panose="020B0304030504040204" pitchFamily="34" charset="-120"/>
                <a:cs typeface="Arial" panose="020B0604020202020204" pitchFamily="34" charset="0"/>
              </a:rPr>
              <a:t>Prácticas de verano</a:t>
            </a:r>
          </a:p>
        </p:txBody>
      </p:sp>
      <p:sp>
        <p:nvSpPr>
          <p:cNvPr id="20" name="CuadroTexto 19">
            <a:extLst>
              <a:ext uri="{FF2B5EF4-FFF2-40B4-BE49-F238E27FC236}">
                <a16:creationId xmlns:a16="http://schemas.microsoft.com/office/drawing/2014/main" id="{4D2E4BCA-85EF-D44D-A6B2-BF83CD862796}"/>
              </a:ext>
            </a:extLst>
          </p:cNvPr>
          <p:cNvSpPr txBox="1"/>
          <p:nvPr/>
        </p:nvSpPr>
        <p:spPr>
          <a:xfrm>
            <a:off x="3696085" y="2087236"/>
            <a:ext cx="2901871" cy="307777"/>
          </a:xfrm>
          <a:prstGeom prst="rect">
            <a:avLst/>
          </a:prstGeom>
          <a:noFill/>
        </p:spPr>
        <p:txBody>
          <a:bodyPr wrap="square" rtlCol="0">
            <a:spAutoFit/>
          </a:bodyPr>
          <a:lstStyle/>
          <a:p>
            <a:r>
              <a:rPr lang="es-ES" sz="1400" b="1" dirty="0">
                <a:latin typeface="Microsoft JhengHei Light" panose="020B0304030504040204" pitchFamily="34" charset="-120"/>
                <a:ea typeface="Microsoft JhengHei Light" panose="020B0304030504040204" pitchFamily="34" charset="-120"/>
                <a:cs typeface="Arial" panose="020B0604020202020204" pitchFamily="34" charset="0"/>
              </a:rPr>
              <a:t>PFG y PFM</a:t>
            </a:r>
          </a:p>
        </p:txBody>
      </p:sp>
      <p:sp>
        <p:nvSpPr>
          <p:cNvPr id="28" name="Rectángulo 27">
            <a:extLst>
              <a:ext uri="{FF2B5EF4-FFF2-40B4-BE49-F238E27FC236}">
                <a16:creationId xmlns:a16="http://schemas.microsoft.com/office/drawing/2014/main" id="{C67FB926-1C4C-8F47-932E-CCE29391C0DD}"/>
              </a:ext>
            </a:extLst>
          </p:cNvPr>
          <p:cNvSpPr/>
          <p:nvPr/>
        </p:nvSpPr>
        <p:spPr>
          <a:xfrm>
            <a:off x="6262140" y="2598752"/>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1" name="CuadroTexto 30">
            <a:extLst>
              <a:ext uri="{FF2B5EF4-FFF2-40B4-BE49-F238E27FC236}">
                <a16:creationId xmlns:a16="http://schemas.microsoft.com/office/drawing/2014/main" id="{85E32EA5-B6BB-1949-A745-308256354AD3}"/>
              </a:ext>
            </a:extLst>
          </p:cNvPr>
          <p:cNvSpPr txBox="1"/>
          <p:nvPr/>
        </p:nvSpPr>
        <p:spPr>
          <a:xfrm>
            <a:off x="6257987" y="1979514"/>
            <a:ext cx="1853934" cy="523220"/>
          </a:xfrm>
          <a:prstGeom prst="rect">
            <a:avLst/>
          </a:prstGeom>
          <a:noFill/>
        </p:spPr>
        <p:txBody>
          <a:bodyPr wrap="square" rtlCol="0">
            <a:spAutoFit/>
          </a:bodyPr>
          <a:lstStyle/>
          <a:p>
            <a:r>
              <a:rPr lang="es-ES" sz="1400" b="1" dirty="0">
                <a:latin typeface="Microsoft JhengHei Light" panose="020B0304030504040204" pitchFamily="34" charset="-120"/>
                <a:ea typeface="Microsoft JhengHei Light" panose="020B0304030504040204" pitchFamily="34" charset="-120"/>
                <a:cs typeface="Arial" panose="020B0604020202020204" pitchFamily="34" charset="0"/>
              </a:rPr>
              <a:t>Contratos como investigadores</a:t>
            </a:r>
          </a:p>
        </p:txBody>
      </p:sp>
      <p:pic>
        <p:nvPicPr>
          <p:cNvPr id="36" name="Imagen 35">
            <a:extLst>
              <a:ext uri="{FF2B5EF4-FFF2-40B4-BE49-F238E27FC236}">
                <a16:creationId xmlns:a16="http://schemas.microsoft.com/office/drawing/2014/main" id="{BA2CD62B-F323-4640-A442-C64A988E911B}"/>
              </a:ext>
            </a:extLst>
          </p:cNvPr>
          <p:cNvPicPr>
            <a:picLocks noChangeAspect="1"/>
          </p:cNvPicPr>
          <p:nvPr/>
        </p:nvPicPr>
        <p:blipFill>
          <a:blip r:embed="rId4"/>
          <a:stretch>
            <a:fillRect/>
          </a:stretch>
        </p:blipFill>
        <p:spPr>
          <a:xfrm>
            <a:off x="3742649" y="2598790"/>
            <a:ext cx="1701732" cy="2527200"/>
          </a:xfrm>
          <a:prstGeom prst="rect">
            <a:avLst/>
          </a:prstGeom>
        </p:spPr>
      </p:pic>
      <p:pic>
        <p:nvPicPr>
          <p:cNvPr id="37" name="Imagen 36">
            <a:extLst>
              <a:ext uri="{FF2B5EF4-FFF2-40B4-BE49-F238E27FC236}">
                <a16:creationId xmlns:a16="http://schemas.microsoft.com/office/drawing/2014/main" id="{555998FB-63C9-A24F-9204-D03AB689A932}"/>
              </a:ext>
            </a:extLst>
          </p:cNvPr>
          <p:cNvPicPr>
            <a:picLocks noChangeAspect="1"/>
          </p:cNvPicPr>
          <p:nvPr/>
        </p:nvPicPr>
        <p:blipFill>
          <a:blip r:embed="rId5"/>
          <a:stretch>
            <a:fillRect/>
          </a:stretch>
        </p:blipFill>
        <p:spPr>
          <a:xfrm>
            <a:off x="1444391" y="2607363"/>
            <a:ext cx="1702800" cy="2510053"/>
          </a:xfrm>
          <a:prstGeom prst="rect">
            <a:avLst/>
          </a:prstGeom>
        </p:spPr>
      </p:pic>
      <p:sp>
        <p:nvSpPr>
          <p:cNvPr id="38" name="Rectángulo 37">
            <a:extLst>
              <a:ext uri="{FF2B5EF4-FFF2-40B4-BE49-F238E27FC236}">
                <a16:creationId xmlns:a16="http://schemas.microsoft.com/office/drawing/2014/main" id="{AF23AE04-91A5-B84C-8243-9E2F1A650F06}"/>
              </a:ext>
            </a:extLst>
          </p:cNvPr>
          <p:cNvSpPr/>
          <p:nvPr/>
        </p:nvSpPr>
        <p:spPr>
          <a:xfrm>
            <a:off x="1444391" y="2598790"/>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9" name="Rectángulo 38">
            <a:extLst>
              <a:ext uri="{FF2B5EF4-FFF2-40B4-BE49-F238E27FC236}">
                <a16:creationId xmlns:a16="http://schemas.microsoft.com/office/drawing/2014/main" id="{F3FC2E02-01D3-4C48-A82F-9160DEF22196}"/>
              </a:ext>
            </a:extLst>
          </p:cNvPr>
          <p:cNvSpPr/>
          <p:nvPr/>
        </p:nvSpPr>
        <p:spPr>
          <a:xfrm>
            <a:off x="3742649" y="2598790"/>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40" name="Conector recto 39">
            <a:extLst>
              <a:ext uri="{FF2B5EF4-FFF2-40B4-BE49-F238E27FC236}">
                <a16:creationId xmlns:a16="http://schemas.microsoft.com/office/drawing/2014/main" id="{27B53BFA-868C-244A-9302-A046FD070C35}"/>
              </a:ext>
            </a:extLst>
          </p:cNvPr>
          <p:cNvCxnSpPr>
            <a:cxnSpLocks/>
          </p:cNvCxnSpPr>
          <p:nvPr/>
        </p:nvCxnSpPr>
        <p:spPr>
          <a:xfrm>
            <a:off x="1642647" y="2598069"/>
            <a:ext cx="653144" cy="0"/>
          </a:xfrm>
          <a:prstGeom prst="line">
            <a:avLst/>
          </a:prstGeom>
          <a:ln w="66675">
            <a:solidFill>
              <a:srgbClr val="9E0053"/>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71887589-554F-C146-B92E-073A58CB232C}"/>
              </a:ext>
            </a:extLst>
          </p:cNvPr>
          <p:cNvCxnSpPr>
            <a:cxnSpLocks/>
          </p:cNvCxnSpPr>
          <p:nvPr/>
        </p:nvCxnSpPr>
        <p:spPr>
          <a:xfrm>
            <a:off x="3961504" y="2598069"/>
            <a:ext cx="653144" cy="0"/>
          </a:xfrm>
          <a:prstGeom prst="line">
            <a:avLst/>
          </a:prstGeom>
          <a:ln w="66675">
            <a:solidFill>
              <a:srgbClr val="9E0053"/>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1908ADE5-F01B-C94B-88DB-D023523FD904}"/>
              </a:ext>
            </a:extLst>
          </p:cNvPr>
          <p:cNvCxnSpPr>
            <a:cxnSpLocks/>
          </p:cNvCxnSpPr>
          <p:nvPr/>
        </p:nvCxnSpPr>
        <p:spPr>
          <a:xfrm>
            <a:off x="6441427" y="2598069"/>
            <a:ext cx="653144" cy="0"/>
          </a:xfrm>
          <a:prstGeom prst="line">
            <a:avLst/>
          </a:prstGeom>
          <a:ln w="66675">
            <a:solidFill>
              <a:srgbClr val="9E0053"/>
            </a:solidFill>
          </a:ln>
        </p:spPr>
        <p:style>
          <a:lnRef idx="1">
            <a:schemeClr val="accent1"/>
          </a:lnRef>
          <a:fillRef idx="0">
            <a:schemeClr val="accent1"/>
          </a:fillRef>
          <a:effectRef idx="0">
            <a:schemeClr val="accent1"/>
          </a:effectRef>
          <a:fontRef idx="minor">
            <a:schemeClr val="tx1"/>
          </a:fontRef>
        </p:style>
      </p:cxnSp>
      <p:sp>
        <p:nvSpPr>
          <p:cNvPr id="43" name="Rectángulo 42">
            <a:extLst>
              <a:ext uri="{FF2B5EF4-FFF2-40B4-BE49-F238E27FC236}">
                <a16:creationId xmlns:a16="http://schemas.microsoft.com/office/drawing/2014/main" id="{1910ACA9-C729-2A4E-81B2-04C3D75014BE}"/>
              </a:ext>
            </a:extLst>
          </p:cNvPr>
          <p:cNvSpPr/>
          <p:nvPr/>
        </p:nvSpPr>
        <p:spPr>
          <a:xfrm>
            <a:off x="2883432" y="485940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6" name="Rectángulo 45">
            <a:extLst>
              <a:ext uri="{FF2B5EF4-FFF2-40B4-BE49-F238E27FC236}">
                <a16:creationId xmlns:a16="http://schemas.microsoft.com/office/drawing/2014/main" id="{E89386C2-D03C-5B4C-94F2-993886778B15}"/>
              </a:ext>
            </a:extLst>
          </p:cNvPr>
          <p:cNvSpPr/>
          <p:nvPr/>
        </p:nvSpPr>
        <p:spPr>
          <a:xfrm>
            <a:off x="5181156" y="485940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7" name="Rectángulo 46">
            <a:extLst>
              <a:ext uri="{FF2B5EF4-FFF2-40B4-BE49-F238E27FC236}">
                <a16:creationId xmlns:a16="http://schemas.microsoft.com/office/drawing/2014/main" id="{A63C2DA6-4A04-454C-97D0-6C4B4A1955A1}"/>
              </a:ext>
            </a:extLst>
          </p:cNvPr>
          <p:cNvSpPr/>
          <p:nvPr/>
        </p:nvSpPr>
        <p:spPr>
          <a:xfrm>
            <a:off x="7697028" y="485940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9" name="Rectángulo 28">
            <a:extLst>
              <a:ext uri="{FF2B5EF4-FFF2-40B4-BE49-F238E27FC236}">
                <a16:creationId xmlns:a16="http://schemas.microsoft.com/office/drawing/2014/main" id="{146FAA8D-CF6B-43DC-9539-7329A3ED2896}"/>
              </a:ext>
            </a:extLst>
          </p:cNvPr>
          <p:cNvSpPr/>
          <p:nvPr/>
        </p:nvSpPr>
        <p:spPr>
          <a:xfrm>
            <a:off x="8716873" y="2590824"/>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2" name="CuadroTexto 31">
            <a:extLst>
              <a:ext uri="{FF2B5EF4-FFF2-40B4-BE49-F238E27FC236}">
                <a16:creationId xmlns:a16="http://schemas.microsoft.com/office/drawing/2014/main" id="{D976A8D6-75E6-42B6-AE7D-F13A30B40B39}"/>
              </a:ext>
            </a:extLst>
          </p:cNvPr>
          <p:cNvSpPr txBox="1"/>
          <p:nvPr/>
        </p:nvSpPr>
        <p:spPr>
          <a:xfrm>
            <a:off x="8717620" y="2087236"/>
            <a:ext cx="1702799" cy="307777"/>
          </a:xfrm>
          <a:prstGeom prst="rect">
            <a:avLst/>
          </a:prstGeom>
          <a:noFill/>
        </p:spPr>
        <p:txBody>
          <a:bodyPr wrap="square" rtlCol="0">
            <a:spAutoFit/>
          </a:bodyPr>
          <a:lstStyle/>
          <a:p>
            <a:r>
              <a:rPr lang="es-ES" sz="1400" b="1" dirty="0">
                <a:latin typeface="Microsoft JhengHei Light" panose="020B0304030504040204" pitchFamily="34" charset="-120"/>
                <a:ea typeface="Microsoft JhengHei Light" panose="020B0304030504040204" pitchFamily="34" charset="-120"/>
                <a:cs typeface="Arial" panose="020B0604020202020204" pitchFamily="34" charset="0"/>
              </a:rPr>
              <a:t>Tesis doctoral</a:t>
            </a:r>
          </a:p>
        </p:txBody>
      </p:sp>
      <p:cxnSp>
        <p:nvCxnSpPr>
          <p:cNvPr id="33" name="Conector recto 32">
            <a:extLst>
              <a:ext uri="{FF2B5EF4-FFF2-40B4-BE49-F238E27FC236}">
                <a16:creationId xmlns:a16="http://schemas.microsoft.com/office/drawing/2014/main" id="{9A98C4F6-E365-4DE0-9DA1-F9F221B64583}"/>
              </a:ext>
            </a:extLst>
          </p:cNvPr>
          <p:cNvCxnSpPr>
            <a:cxnSpLocks/>
          </p:cNvCxnSpPr>
          <p:nvPr/>
        </p:nvCxnSpPr>
        <p:spPr>
          <a:xfrm>
            <a:off x="8901061" y="2590826"/>
            <a:ext cx="653144" cy="0"/>
          </a:xfrm>
          <a:prstGeom prst="line">
            <a:avLst/>
          </a:prstGeom>
          <a:ln w="66675">
            <a:solidFill>
              <a:srgbClr val="9E0053"/>
            </a:solidFill>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a16="http://schemas.microsoft.com/office/drawing/2014/main" id="{D84ECB9A-1BF1-4DDF-80B3-60623B0BD1B1}"/>
              </a:ext>
            </a:extLst>
          </p:cNvPr>
          <p:cNvSpPr/>
          <p:nvPr/>
        </p:nvSpPr>
        <p:spPr>
          <a:xfrm>
            <a:off x="10156662" y="4852166"/>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4" name="Imagen 43">
            <a:extLst>
              <a:ext uri="{FF2B5EF4-FFF2-40B4-BE49-F238E27FC236}">
                <a16:creationId xmlns:a16="http://schemas.microsoft.com/office/drawing/2014/main" id="{F80AC6E7-7C9F-44AF-9397-301ED3B59D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28832" y="278487"/>
            <a:ext cx="914424" cy="874082"/>
          </a:xfrm>
          <a:prstGeom prst="rect">
            <a:avLst/>
          </a:prstGeom>
        </p:spPr>
      </p:pic>
      <p:sp>
        <p:nvSpPr>
          <p:cNvPr id="26" name="Rectángulo 25">
            <a:extLst>
              <a:ext uri="{FF2B5EF4-FFF2-40B4-BE49-F238E27FC236}">
                <a16:creationId xmlns:a16="http://schemas.microsoft.com/office/drawing/2014/main" id="{89FEB01B-3A5B-410C-B517-34CF09FFC284}"/>
              </a:ext>
            </a:extLst>
          </p:cNvPr>
          <p:cNvSpPr/>
          <p:nvPr/>
        </p:nvSpPr>
        <p:spPr>
          <a:xfrm>
            <a:off x="1411726" y="5439598"/>
            <a:ext cx="9008693" cy="684752"/>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7" name="Rectángulo 26">
            <a:extLst>
              <a:ext uri="{FF2B5EF4-FFF2-40B4-BE49-F238E27FC236}">
                <a16:creationId xmlns:a16="http://schemas.microsoft.com/office/drawing/2014/main" id="{F530C701-263A-447D-8C5F-1F3660810664}"/>
              </a:ext>
            </a:extLst>
          </p:cNvPr>
          <p:cNvSpPr/>
          <p:nvPr/>
        </p:nvSpPr>
        <p:spPr>
          <a:xfrm>
            <a:off x="10155169" y="5859100"/>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0" name="CuadroTexto 29">
            <a:extLst>
              <a:ext uri="{FF2B5EF4-FFF2-40B4-BE49-F238E27FC236}">
                <a16:creationId xmlns:a16="http://schemas.microsoft.com/office/drawing/2014/main" id="{8C1D95EE-0E09-4F8F-B9D7-B9E2A1357752}"/>
              </a:ext>
            </a:extLst>
          </p:cNvPr>
          <p:cNvSpPr txBox="1"/>
          <p:nvPr/>
        </p:nvSpPr>
        <p:spPr>
          <a:xfrm>
            <a:off x="3585820" y="5593144"/>
            <a:ext cx="4660503" cy="400110"/>
          </a:xfrm>
          <a:prstGeom prst="rect">
            <a:avLst/>
          </a:prstGeom>
          <a:noFill/>
        </p:spPr>
        <p:txBody>
          <a:bodyPr wrap="square" rtlCol="0">
            <a:spAutoFit/>
          </a:bodyPr>
          <a:lstStyle/>
          <a:p>
            <a:pPr algn="ctr"/>
            <a:r>
              <a:rPr lang="es-ES" sz="2000" b="1" dirty="0">
                <a:solidFill>
                  <a:schemeClr val="bg1"/>
                </a:solidFill>
                <a:latin typeface="Microsoft JhengHei Light" panose="020B0304030504040204" pitchFamily="34" charset="-120"/>
                <a:ea typeface="Microsoft JhengHei Light" panose="020B0304030504040204" pitchFamily="34" charset="-120"/>
                <a:cs typeface="Arial" panose="020B0604020202020204" pitchFamily="34" charset="0"/>
              </a:rPr>
              <a:t>Plan de Formación </a:t>
            </a:r>
          </a:p>
        </p:txBody>
      </p:sp>
    </p:spTree>
    <p:extLst>
      <p:ext uri="{BB962C8B-B14F-4D97-AF65-F5344CB8AC3E}">
        <p14:creationId xmlns:p14="http://schemas.microsoft.com/office/powerpoint/2010/main" val="2412200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40F48E2-980A-A34D-8E43-77B0CDAB61A5}"/>
              </a:ext>
            </a:extLst>
          </p:cNvPr>
          <p:cNvGrpSpPr/>
          <p:nvPr/>
        </p:nvGrpSpPr>
        <p:grpSpPr>
          <a:xfrm>
            <a:off x="2039242" y="929366"/>
            <a:ext cx="8252966" cy="744157"/>
            <a:chOff x="4890088" y="1533186"/>
            <a:chExt cx="8252966" cy="744157"/>
          </a:xfrm>
        </p:grpSpPr>
        <p:sp>
          <p:nvSpPr>
            <p:cNvPr id="10" name="CuadroTexto 9">
              <a:extLst>
                <a:ext uri="{FF2B5EF4-FFF2-40B4-BE49-F238E27FC236}">
                  <a16:creationId xmlns:a16="http://schemas.microsoft.com/office/drawing/2014/main" id="{18EFAA20-A203-8C45-8DF2-F4ABE1D6EDF4}"/>
                </a:ext>
              </a:extLst>
            </p:cNvPr>
            <p:cNvSpPr txBox="1"/>
            <p:nvPr/>
          </p:nvSpPr>
          <p:spPr>
            <a:xfrm>
              <a:off x="4890088" y="1533186"/>
              <a:ext cx="8252966" cy="584775"/>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Calibri Light" panose="020F0302020204030204" pitchFamily="34" charset="0"/>
                </a:rPr>
                <a:t>Proyectos de Fin de Grado y Máster </a:t>
              </a:r>
            </a:p>
          </p:txBody>
        </p:sp>
        <p:cxnSp>
          <p:nvCxnSpPr>
            <p:cNvPr id="14" name="Conector recto 13">
              <a:extLst>
                <a:ext uri="{FF2B5EF4-FFF2-40B4-BE49-F238E27FC236}">
                  <a16:creationId xmlns:a16="http://schemas.microsoft.com/office/drawing/2014/main" id="{F5CB5123-EAC5-B147-9A24-124C847B49B3}"/>
                </a:ext>
              </a:extLst>
            </p:cNvPr>
            <p:cNvCxnSpPr>
              <a:cxnSpLocks/>
            </p:cNvCxnSpPr>
            <p:nvPr/>
          </p:nvCxnSpPr>
          <p:spPr>
            <a:xfrm>
              <a:off x="4985656" y="2277343"/>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grpSp>
      <p:grpSp>
        <p:nvGrpSpPr>
          <p:cNvPr id="3" name="Grupo 2">
            <a:extLst>
              <a:ext uri="{FF2B5EF4-FFF2-40B4-BE49-F238E27FC236}">
                <a16:creationId xmlns:a16="http://schemas.microsoft.com/office/drawing/2014/main" id="{0486B628-F171-4445-B7C1-1647972A799B}"/>
              </a:ext>
            </a:extLst>
          </p:cNvPr>
          <p:cNvGrpSpPr/>
          <p:nvPr/>
        </p:nvGrpSpPr>
        <p:grpSpPr>
          <a:xfrm>
            <a:off x="563685" y="1011055"/>
            <a:ext cx="1223421" cy="1814144"/>
            <a:chOff x="1469790" y="1899430"/>
            <a:chExt cx="1704291" cy="2527200"/>
          </a:xfrm>
        </p:grpSpPr>
        <p:pic>
          <p:nvPicPr>
            <p:cNvPr id="36" name="Imagen 35">
              <a:extLst>
                <a:ext uri="{FF2B5EF4-FFF2-40B4-BE49-F238E27FC236}">
                  <a16:creationId xmlns:a16="http://schemas.microsoft.com/office/drawing/2014/main" id="{BA2CD62B-F323-4640-A442-C64A988E911B}"/>
                </a:ext>
              </a:extLst>
            </p:cNvPr>
            <p:cNvPicPr>
              <a:picLocks noChangeAspect="1"/>
            </p:cNvPicPr>
            <p:nvPr/>
          </p:nvPicPr>
          <p:blipFill>
            <a:blip r:embed="rId2"/>
            <a:stretch>
              <a:fillRect/>
            </a:stretch>
          </p:blipFill>
          <p:spPr>
            <a:xfrm>
              <a:off x="1469790" y="1899430"/>
              <a:ext cx="1701732" cy="2527200"/>
            </a:xfrm>
            <a:prstGeom prst="rect">
              <a:avLst/>
            </a:prstGeom>
          </p:spPr>
        </p:pic>
        <p:sp>
          <p:nvSpPr>
            <p:cNvPr id="39" name="Rectángulo 38">
              <a:extLst>
                <a:ext uri="{FF2B5EF4-FFF2-40B4-BE49-F238E27FC236}">
                  <a16:creationId xmlns:a16="http://schemas.microsoft.com/office/drawing/2014/main" id="{F3FC2E02-01D3-4C48-A82F-9160DEF22196}"/>
                </a:ext>
              </a:extLst>
            </p:cNvPr>
            <p:cNvSpPr/>
            <p:nvPr/>
          </p:nvSpPr>
          <p:spPr>
            <a:xfrm>
              <a:off x="1469790" y="1899430"/>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Light" panose="020B0304030504040204" pitchFamily="34" charset="-120"/>
                <a:ea typeface="Microsoft JhengHei Light" panose="020B0304030504040204" pitchFamily="34" charset="-120"/>
                <a:cs typeface="Calibri Light" panose="020F0302020204030204" pitchFamily="34" charset="0"/>
              </a:endParaRPr>
            </a:p>
          </p:txBody>
        </p:sp>
        <p:sp>
          <p:nvSpPr>
            <p:cNvPr id="46" name="Rectángulo 45">
              <a:extLst>
                <a:ext uri="{FF2B5EF4-FFF2-40B4-BE49-F238E27FC236}">
                  <a16:creationId xmlns:a16="http://schemas.microsoft.com/office/drawing/2014/main" id="{E89386C2-D03C-5B4C-94F2-993886778B15}"/>
                </a:ext>
              </a:extLst>
            </p:cNvPr>
            <p:cNvSpPr/>
            <p:nvPr/>
          </p:nvSpPr>
          <p:spPr>
            <a:xfrm>
              <a:off x="2908297" y="416004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Light" panose="020B0304030504040204" pitchFamily="34" charset="-120"/>
                <a:ea typeface="Microsoft JhengHei Light" panose="020B0304030504040204" pitchFamily="34" charset="-120"/>
                <a:cs typeface="Calibri Light" panose="020F0302020204030204" pitchFamily="34" charset="0"/>
              </a:endParaRPr>
            </a:p>
          </p:txBody>
        </p:sp>
      </p:grpSp>
      <p:sp>
        <p:nvSpPr>
          <p:cNvPr id="30" name="CuadroTexto 29">
            <a:extLst>
              <a:ext uri="{FF2B5EF4-FFF2-40B4-BE49-F238E27FC236}">
                <a16:creationId xmlns:a16="http://schemas.microsoft.com/office/drawing/2014/main" id="{8276A18D-B66D-4AE4-9E99-D628E9B00AB9}"/>
              </a:ext>
            </a:extLst>
          </p:cNvPr>
          <p:cNvSpPr txBox="1"/>
          <p:nvPr/>
        </p:nvSpPr>
        <p:spPr>
          <a:xfrm>
            <a:off x="2039242" y="1899655"/>
            <a:ext cx="8905856" cy="1169551"/>
          </a:xfrm>
          <a:prstGeom prst="rect">
            <a:avLst/>
          </a:prstGeom>
          <a:noFill/>
        </p:spPr>
        <p:txBody>
          <a:bodyPr wrap="square" rtlCol="0">
            <a:spAutoFit/>
          </a:bodyPr>
          <a:lstStyle/>
          <a:p>
            <a:pPr algn="just"/>
            <a:r>
              <a:rPr lang="es-ES" sz="1400" dirty="0">
                <a:latin typeface="Microsoft JhengHei Light" panose="020B0304030504040204" pitchFamily="34" charset="-120"/>
                <a:ea typeface="Microsoft JhengHei Light" panose="020B0304030504040204" pitchFamily="34" charset="-120"/>
                <a:cs typeface="Calibri Light" panose="020F0302020204030204" pitchFamily="34" charset="0"/>
              </a:rPr>
              <a:t>En Ceit ofrecemos a los estudiantes de máster la opción de desarrollar su proyecto final con la flexibilidad de hacerlo en el ámbito que ellos elijan, siempre que este esté dentro de las áreas de investigación o de las soluciones para la industria que ofrece nuestro Centro Tecnológico.</a:t>
            </a:r>
          </a:p>
          <a:p>
            <a:pPr algn="just"/>
            <a:endParaRPr lang="es-ES" sz="14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algn="just"/>
            <a:endParaRPr lang="es-ES" sz="1400" b="1"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p:txBody>
      </p:sp>
      <p:sp>
        <p:nvSpPr>
          <p:cNvPr id="59" name="CuadroTexto 58">
            <a:extLst>
              <a:ext uri="{FF2B5EF4-FFF2-40B4-BE49-F238E27FC236}">
                <a16:creationId xmlns:a16="http://schemas.microsoft.com/office/drawing/2014/main" id="{1B24D339-FED1-411A-B982-76DE70928674}"/>
              </a:ext>
            </a:extLst>
          </p:cNvPr>
          <p:cNvSpPr txBox="1"/>
          <p:nvPr/>
        </p:nvSpPr>
        <p:spPr>
          <a:xfrm>
            <a:off x="758661" y="4303324"/>
            <a:ext cx="2674317" cy="1384995"/>
          </a:xfrm>
          <a:prstGeom prst="rect">
            <a:avLst/>
          </a:prstGeom>
          <a:noFill/>
        </p:spPr>
        <p:txBody>
          <a:bodyPr wrap="square" rtlCol="0">
            <a:spAutoFit/>
          </a:bodyPr>
          <a:lstStyle/>
          <a:p>
            <a:r>
              <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rPr>
              <a:t>Fabricación avanzada</a:t>
            </a:r>
          </a:p>
          <a:p>
            <a:endPar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Herramienta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Fabricación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Siderurgia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Industria de la Ciencia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Industria 4.0</a:t>
            </a:r>
          </a:p>
        </p:txBody>
      </p:sp>
      <p:sp>
        <p:nvSpPr>
          <p:cNvPr id="7" name="Rectángulo 6">
            <a:extLst>
              <a:ext uri="{FF2B5EF4-FFF2-40B4-BE49-F238E27FC236}">
                <a16:creationId xmlns:a16="http://schemas.microsoft.com/office/drawing/2014/main" id="{56C971C2-C429-4397-9CBE-D428A9AAEB0D}"/>
              </a:ext>
            </a:extLst>
          </p:cNvPr>
          <p:cNvSpPr/>
          <p:nvPr/>
        </p:nvSpPr>
        <p:spPr>
          <a:xfrm>
            <a:off x="6707347" y="4303324"/>
            <a:ext cx="3019512" cy="1015663"/>
          </a:xfrm>
          <a:prstGeom prst="rect">
            <a:avLst/>
          </a:prstGeom>
        </p:spPr>
        <p:txBody>
          <a:bodyPr wrap="square">
            <a:spAutoFit/>
          </a:bodyPr>
          <a:lstStyle/>
          <a:p>
            <a:pPr algn="just"/>
            <a:r>
              <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rPr>
              <a:t>Economía circular </a:t>
            </a:r>
          </a:p>
          <a:p>
            <a:pPr algn="just"/>
            <a:endPar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Residuos </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Alimentación </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Economía Circular</a:t>
            </a:r>
          </a:p>
        </p:txBody>
      </p:sp>
      <p:sp>
        <p:nvSpPr>
          <p:cNvPr id="8" name="Rectángulo 7">
            <a:extLst>
              <a:ext uri="{FF2B5EF4-FFF2-40B4-BE49-F238E27FC236}">
                <a16:creationId xmlns:a16="http://schemas.microsoft.com/office/drawing/2014/main" id="{6910A92E-C507-47B7-B72B-7487055DA66A}"/>
              </a:ext>
            </a:extLst>
          </p:cNvPr>
          <p:cNvSpPr/>
          <p:nvPr/>
        </p:nvSpPr>
        <p:spPr>
          <a:xfrm>
            <a:off x="9485808" y="4303324"/>
            <a:ext cx="2434171" cy="1200329"/>
          </a:xfrm>
          <a:prstGeom prst="rect">
            <a:avLst/>
          </a:prstGeom>
        </p:spPr>
        <p:txBody>
          <a:bodyPr wrap="square">
            <a:spAutoFit/>
          </a:bodyPr>
          <a:lstStyle/>
          <a:p>
            <a:pPr algn="just"/>
            <a:r>
              <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rPr>
              <a:t>Digitalización</a:t>
            </a:r>
          </a:p>
          <a:p>
            <a:pPr algn="just"/>
            <a:endPar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Industria</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Salud</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Energía</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Transporte</a:t>
            </a:r>
            <a:endPar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p:txBody>
      </p:sp>
      <p:pic>
        <p:nvPicPr>
          <p:cNvPr id="60" name="Gráfico 59">
            <a:extLst>
              <a:ext uri="{FF2B5EF4-FFF2-40B4-BE49-F238E27FC236}">
                <a16:creationId xmlns:a16="http://schemas.microsoft.com/office/drawing/2014/main" id="{7E20233F-F7C9-4EAF-B51F-B727D91591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61" y="3434197"/>
            <a:ext cx="809290" cy="809290"/>
          </a:xfrm>
          <a:prstGeom prst="rect">
            <a:avLst/>
          </a:prstGeom>
        </p:spPr>
      </p:pic>
      <p:sp>
        <p:nvSpPr>
          <p:cNvPr id="61" name="Rectángulo 60">
            <a:extLst>
              <a:ext uri="{FF2B5EF4-FFF2-40B4-BE49-F238E27FC236}">
                <a16:creationId xmlns:a16="http://schemas.microsoft.com/office/drawing/2014/main" id="{7C1BC054-862B-4427-BACF-CCA03FE84CDD}"/>
              </a:ext>
            </a:extLst>
          </p:cNvPr>
          <p:cNvSpPr/>
          <p:nvPr/>
        </p:nvSpPr>
        <p:spPr>
          <a:xfrm>
            <a:off x="3552645" y="4303324"/>
            <a:ext cx="3019512" cy="1569660"/>
          </a:xfrm>
          <a:prstGeom prst="rect">
            <a:avLst/>
          </a:prstGeom>
        </p:spPr>
        <p:txBody>
          <a:bodyPr wrap="square">
            <a:spAutoFit/>
          </a:bodyPr>
          <a:lstStyle/>
          <a:p>
            <a:pPr algn="just"/>
            <a:r>
              <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rPr>
              <a:t>Transporte Sostenible</a:t>
            </a:r>
          </a:p>
          <a:p>
            <a:pPr algn="just"/>
            <a:endPar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Aviación </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Ferrocarril</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Smart </a:t>
            </a:r>
            <a:r>
              <a:rPr lang="es-ES" sz="1200" dirty="0" err="1">
                <a:latin typeface="Microsoft JhengHei Light" panose="020B0304030504040204" pitchFamily="34" charset="-120"/>
                <a:ea typeface="Microsoft JhengHei Light" panose="020B0304030504040204" pitchFamily="34" charset="-120"/>
                <a:cs typeface="Calibri Light" panose="020F0302020204030204" pitchFamily="34" charset="0"/>
              </a:rPr>
              <a:t>Grids</a:t>
            </a: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Transporte por carretera</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Automoción</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Transporte Marino</a:t>
            </a:r>
          </a:p>
        </p:txBody>
      </p:sp>
      <p:pic>
        <p:nvPicPr>
          <p:cNvPr id="62" name="Gráfico 61">
            <a:extLst>
              <a:ext uri="{FF2B5EF4-FFF2-40B4-BE49-F238E27FC236}">
                <a16:creationId xmlns:a16="http://schemas.microsoft.com/office/drawing/2014/main" id="{01967DF7-8047-45CB-B69D-81B5F46C59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2645" y="3385677"/>
            <a:ext cx="906329" cy="906329"/>
          </a:xfrm>
          <a:prstGeom prst="rect">
            <a:avLst/>
          </a:prstGeom>
        </p:spPr>
      </p:pic>
      <p:pic>
        <p:nvPicPr>
          <p:cNvPr id="63" name="Gráfico 62">
            <a:extLst>
              <a:ext uri="{FF2B5EF4-FFF2-40B4-BE49-F238E27FC236}">
                <a16:creationId xmlns:a16="http://schemas.microsoft.com/office/drawing/2014/main" id="{DC7BD509-4E54-4BD3-AEC7-AB6160D9D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7347" y="3476279"/>
            <a:ext cx="725124" cy="725124"/>
          </a:xfrm>
          <a:prstGeom prst="rect">
            <a:avLst/>
          </a:prstGeom>
        </p:spPr>
      </p:pic>
      <p:pic>
        <p:nvPicPr>
          <p:cNvPr id="64" name="Gráfico 63">
            <a:extLst>
              <a:ext uri="{FF2B5EF4-FFF2-40B4-BE49-F238E27FC236}">
                <a16:creationId xmlns:a16="http://schemas.microsoft.com/office/drawing/2014/main" id="{B50F6431-9E2B-4E1C-9679-FD8AD23597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85808" y="3416394"/>
            <a:ext cx="845692" cy="845692"/>
          </a:xfrm>
          <a:prstGeom prst="rect">
            <a:avLst/>
          </a:prstGeom>
        </p:spPr>
      </p:pic>
      <p:pic>
        <p:nvPicPr>
          <p:cNvPr id="65" name="Imagen 64">
            <a:extLst>
              <a:ext uri="{FF2B5EF4-FFF2-40B4-BE49-F238E27FC236}">
                <a16:creationId xmlns:a16="http://schemas.microsoft.com/office/drawing/2014/main" id="{623BF25C-5A96-40AB-93C5-FFC377C561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28832" y="278487"/>
            <a:ext cx="914424" cy="874082"/>
          </a:xfrm>
          <a:prstGeom prst="rect">
            <a:avLst/>
          </a:prstGeom>
        </p:spPr>
      </p:pic>
    </p:spTree>
    <p:extLst>
      <p:ext uri="{BB962C8B-B14F-4D97-AF65-F5344CB8AC3E}">
        <p14:creationId xmlns:p14="http://schemas.microsoft.com/office/powerpoint/2010/main" val="3864848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40F48E2-980A-A34D-8E43-77B0CDAB61A5}"/>
              </a:ext>
            </a:extLst>
          </p:cNvPr>
          <p:cNvGrpSpPr/>
          <p:nvPr/>
        </p:nvGrpSpPr>
        <p:grpSpPr>
          <a:xfrm>
            <a:off x="2039242" y="929366"/>
            <a:ext cx="8252966" cy="744157"/>
            <a:chOff x="4890088" y="1533186"/>
            <a:chExt cx="8252966" cy="744157"/>
          </a:xfrm>
        </p:grpSpPr>
        <p:sp>
          <p:nvSpPr>
            <p:cNvPr id="10" name="CuadroTexto 9">
              <a:extLst>
                <a:ext uri="{FF2B5EF4-FFF2-40B4-BE49-F238E27FC236}">
                  <a16:creationId xmlns:a16="http://schemas.microsoft.com/office/drawing/2014/main" id="{18EFAA20-A203-8C45-8DF2-F4ABE1D6EDF4}"/>
                </a:ext>
              </a:extLst>
            </p:cNvPr>
            <p:cNvSpPr txBox="1"/>
            <p:nvPr/>
          </p:nvSpPr>
          <p:spPr>
            <a:xfrm>
              <a:off x="4890088" y="1533186"/>
              <a:ext cx="8252966" cy="584775"/>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Black" panose="020B0604020202020204" pitchFamily="34" charset="0"/>
                </a:rPr>
                <a:t>Ofertas de empleo</a:t>
              </a:r>
            </a:p>
          </p:txBody>
        </p:sp>
        <p:cxnSp>
          <p:nvCxnSpPr>
            <p:cNvPr id="14" name="Conector recto 13">
              <a:extLst>
                <a:ext uri="{FF2B5EF4-FFF2-40B4-BE49-F238E27FC236}">
                  <a16:creationId xmlns:a16="http://schemas.microsoft.com/office/drawing/2014/main" id="{F5CB5123-EAC5-B147-9A24-124C847B49B3}"/>
                </a:ext>
              </a:extLst>
            </p:cNvPr>
            <p:cNvCxnSpPr>
              <a:cxnSpLocks/>
            </p:cNvCxnSpPr>
            <p:nvPr/>
          </p:nvCxnSpPr>
          <p:spPr>
            <a:xfrm>
              <a:off x="4985656" y="2277343"/>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grpSp>
      <p:grpSp>
        <p:nvGrpSpPr>
          <p:cNvPr id="3" name="Grupo 2">
            <a:extLst>
              <a:ext uri="{FF2B5EF4-FFF2-40B4-BE49-F238E27FC236}">
                <a16:creationId xmlns:a16="http://schemas.microsoft.com/office/drawing/2014/main" id="{0486B628-F171-4445-B7C1-1647972A799B}"/>
              </a:ext>
            </a:extLst>
          </p:cNvPr>
          <p:cNvGrpSpPr/>
          <p:nvPr/>
        </p:nvGrpSpPr>
        <p:grpSpPr>
          <a:xfrm>
            <a:off x="563685" y="1011055"/>
            <a:ext cx="1223421" cy="1814144"/>
            <a:chOff x="1469790" y="1899430"/>
            <a:chExt cx="1704291" cy="2527200"/>
          </a:xfrm>
        </p:grpSpPr>
        <p:pic>
          <p:nvPicPr>
            <p:cNvPr id="36" name="Imagen 35">
              <a:extLst>
                <a:ext uri="{FF2B5EF4-FFF2-40B4-BE49-F238E27FC236}">
                  <a16:creationId xmlns:a16="http://schemas.microsoft.com/office/drawing/2014/main" id="{BA2CD62B-F323-4640-A442-C64A988E911B}"/>
                </a:ext>
              </a:extLst>
            </p:cNvPr>
            <p:cNvPicPr>
              <a:picLocks noChangeAspect="1"/>
            </p:cNvPicPr>
            <p:nvPr/>
          </p:nvPicPr>
          <p:blipFill>
            <a:blip r:embed="rId2"/>
            <a:stretch>
              <a:fillRect/>
            </a:stretch>
          </p:blipFill>
          <p:spPr>
            <a:xfrm>
              <a:off x="1469790" y="1899430"/>
              <a:ext cx="1701732" cy="2527200"/>
            </a:xfrm>
            <a:prstGeom prst="rect">
              <a:avLst/>
            </a:prstGeom>
          </p:spPr>
        </p:pic>
        <p:sp>
          <p:nvSpPr>
            <p:cNvPr id="39" name="Rectángulo 38">
              <a:extLst>
                <a:ext uri="{FF2B5EF4-FFF2-40B4-BE49-F238E27FC236}">
                  <a16:creationId xmlns:a16="http://schemas.microsoft.com/office/drawing/2014/main" id="{F3FC2E02-01D3-4C48-A82F-9160DEF22196}"/>
                </a:ext>
              </a:extLst>
            </p:cNvPr>
            <p:cNvSpPr/>
            <p:nvPr/>
          </p:nvSpPr>
          <p:spPr>
            <a:xfrm>
              <a:off x="1469790" y="1899430"/>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E89386C2-D03C-5B4C-94F2-993886778B15}"/>
                </a:ext>
              </a:extLst>
            </p:cNvPr>
            <p:cNvSpPr/>
            <p:nvPr/>
          </p:nvSpPr>
          <p:spPr>
            <a:xfrm>
              <a:off x="2908297" y="416004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0" name="CuadroTexto 29">
            <a:extLst>
              <a:ext uri="{FF2B5EF4-FFF2-40B4-BE49-F238E27FC236}">
                <a16:creationId xmlns:a16="http://schemas.microsoft.com/office/drawing/2014/main" id="{8276A18D-B66D-4AE4-9E99-D628E9B00AB9}"/>
              </a:ext>
            </a:extLst>
          </p:cNvPr>
          <p:cNvSpPr txBox="1"/>
          <p:nvPr/>
        </p:nvSpPr>
        <p:spPr>
          <a:xfrm>
            <a:off x="2039242" y="1899655"/>
            <a:ext cx="8905856" cy="307777"/>
          </a:xfrm>
          <a:prstGeom prst="rect">
            <a:avLst/>
          </a:prstGeom>
          <a:noFill/>
        </p:spPr>
        <p:txBody>
          <a:bodyPr wrap="square" rtlCol="0">
            <a:spAutoFit/>
          </a:bodyPr>
          <a:lstStyle/>
          <a:p>
            <a:pPr algn="just"/>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¿Buscas oportunidades de desarrollo profesional? ¡Únete a Ceit! </a:t>
            </a:r>
            <a:endPar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grpSp>
        <p:nvGrpSpPr>
          <p:cNvPr id="6" name="Grupo 5">
            <a:extLst>
              <a:ext uri="{FF2B5EF4-FFF2-40B4-BE49-F238E27FC236}">
                <a16:creationId xmlns:a16="http://schemas.microsoft.com/office/drawing/2014/main" id="{0E4F84E5-32D4-4405-A578-5B6FF973EC4D}"/>
              </a:ext>
            </a:extLst>
          </p:cNvPr>
          <p:cNvGrpSpPr/>
          <p:nvPr/>
        </p:nvGrpSpPr>
        <p:grpSpPr>
          <a:xfrm>
            <a:off x="561849" y="1008972"/>
            <a:ext cx="1224420" cy="1813189"/>
            <a:chOff x="7235010" y="603210"/>
            <a:chExt cx="1711503" cy="2534489"/>
          </a:xfrm>
        </p:grpSpPr>
        <p:pic>
          <p:nvPicPr>
            <p:cNvPr id="20" name="Imagen 19">
              <a:extLst>
                <a:ext uri="{FF2B5EF4-FFF2-40B4-BE49-F238E27FC236}">
                  <a16:creationId xmlns:a16="http://schemas.microsoft.com/office/drawing/2014/main" id="{3C163DA3-BCC5-45BA-BB51-2EFE504186C3}"/>
                </a:ext>
              </a:extLst>
            </p:cNvPr>
            <p:cNvPicPr>
              <a:picLocks noChangeAspect="1"/>
            </p:cNvPicPr>
            <p:nvPr/>
          </p:nvPicPr>
          <p:blipFill rotWithShape="1">
            <a:blip r:embed="rId3">
              <a:extLst>
                <a:ext uri="{28A0092B-C50C-407E-A947-70E740481C1C}">
                  <a14:useLocalDpi xmlns:a14="http://schemas.microsoft.com/office/drawing/2010/main" val="0"/>
                </a:ext>
              </a:extLst>
            </a:blip>
            <a:srcRect l="43481" t="6892" r="14874" b="528"/>
            <a:stretch/>
          </p:blipFill>
          <p:spPr>
            <a:xfrm>
              <a:off x="7235010" y="603210"/>
              <a:ext cx="1707349" cy="2533835"/>
            </a:xfrm>
            <a:prstGeom prst="rect">
              <a:avLst/>
            </a:prstGeom>
          </p:spPr>
        </p:pic>
        <p:sp>
          <p:nvSpPr>
            <p:cNvPr id="21" name="Rectángulo 20">
              <a:extLst>
                <a:ext uri="{FF2B5EF4-FFF2-40B4-BE49-F238E27FC236}">
                  <a16:creationId xmlns:a16="http://schemas.microsoft.com/office/drawing/2014/main" id="{5673C837-6F1E-4BAA-B665-4B2ADEA49610}"/>
                </a:ext>
              </a:extLst>
            </p:cNvPr>
            <p:cNvSpPr/>
            <p:nvPr/>
          </p:nvSpPr>
          <p:spPr>
            <a:xfrm>
              <a:off x="7242222" y="611792"/>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9120CD80-C63F-4B2A-9B91-BD3643ECF0B6}"/>
                </a:ext>
              </a:extLst>
            </p:cNvPr>
            <p:cNvSpPr/>
            <p:nvPr/>
          </p:nvSpPr>
          <p:spPr>
            <a:xfrm>
              <a:off x="8677110" y="287244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8" name="CuadroTexto 27">
            <a:extLst>
              <a:ext uri="{FF2B5EF4-FFF2-40B4-BE49-F238E27FC236}">
                <a16:creationId xmlns:a16="http://schemas.microsoft.com/office/drawing/2014/main" id="{4D99FC1E-BB68-4117-9D2C-634E74C41A7C}"/>
              </a:ext>
            </a:extLst>
          </p:cNvPr>
          <p:cNvSpPr txBox="1"/>
          <p:nvPr/>
        </p:nvSpPr>
        <p:spPr>
          <a:xfrm>
            <a:off x="2039242" y="2370790"/>
            <a:ext cx="8905856" cy="523220"/>
          </a:xfrm>
          <a:prstGeom prst="rect">
            <a:avLst/>
          </a:prstGeom>
          <a:noFill/>
        </p:spPr>
        <p:txBody>
          <a:bodyPr wrap="square" rtlCol="0">
            <a:spAutoFit/>
          </a:bodyPr>
          <a:lstStyle/>
          <a:p>
            <a:pPr algn="just"/>
            <a:r>
              <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rPr>
              <a:t>www.ceit.es</a:t>
            </a:r>
          </a:p>
          <a:p>
            <a:pPr algn="just"/>
            <a:endPar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pic>
        <p:nvPicPr>
          <p:cNvPr id="29" name="Imagen 28">
            <a:extLst>
              <a:ext uri="{FF2B5EF4-FFF2-40B4-BE49-F238E27FC236}">
                <a16:creationId xmlns:a16="http://schemas.microsoft.com/office/drawing/2014/main" id="{90A6E803-F665-43FF-84BE-1126C98C1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8832" y="278487"/>
            <a:ext cx="914424" cy="874082"/>
          </a:xfrm>
          <a:prstGeom prst="rect">
            <a:avLst/>
          </a:prstGeom>
        </p:spPr>
      </p:pic>
      <p:pic>
        <p:nvPicPr>
          <p:cNvPr id="7" name="Imagen 6">
            <a:extLst>
              <a:ext uri="{FF2B5EF4-FFF2-40B4-BE49-F238E27FC236}">
                <a16:creationId xmlns:a16="http://schemas.microsoft.com/office/drawing/2014/main" id="{D75ED70B-152B-4070-AE64-8CE7002EAF20}"/>
              </a:ext>
            </a:extLst>
          </p:cNvPr>
          <p:cNvPicPr>
            <a:picLocks noChangeAspect="1"/>
          </p:cNvPicPr>
          <p:nvPr/>
        </p:nvPicPr>
        <p:blipFill rotWithShape="1">
          <a:blip r:embed="rId5"/>
          <a:srcRect t="35485" r="2655" b="43917"/>
          <a:stretch/>
        </p:blipFill>
        <p:spPr>
          <a:xfrm>
            <a:off x="2640209" y="2727280"/>
            <a:ext cx="6821015" cy="811838"/>
          </a:xfrm>
          <a:prstGeom prst="rect">
            <a:avLst/>
          </a:prstGeom>
        </p:spPr>
      </p:pic>
      <p:pic>
        <p:nvPicPr>
          <p:cNvPr id="8" name="Imagen 7">
            <a:extLst>
              <a:ext uri="{FF2B5EF4-FFF2-40B4-BE49-F238E27FC236}">
                <a16:creationId xmlns:a16="http://schemas.microsoft.com/office/drawing/2014/main" id="{26535C69-0E4C-404F-98E4-5BB5F028D5EB}"/>
              </a:ext>
            </a:extLst>
          </p:cNvPr>
          <p:cNvPicPr>
            <a:picLocks noChangeAspect="1"/>
          </p:cNvPicPr>
          <p:nvPr/>
        </p:nvPicPr>
        <p:blipFill rotWithShape="1">
          <a:blip r:embed="rId6"/>
          <a:srcRect l="4608" t="18144" r="7139" b="7629"/>
          <a:stretch/>
        </p:blipFill>
        <p:spPr>
          <a:xfrm>
            <a:off x="2515224" y="3429000"/>
            <a:ext cx="7070987" cy="3345310"/>
          </a:xfrm>
          <a:prstGeom prst="rect">
            <a:avLst/>
          </a:prstGeom>
        </p:spPr>
      </p:pic>
    </p:spTree>
    <p:extLst>
      <p:ext uri="{BB962C8B-B14F-4D97-AF65-F5344CB8AC3E}">
        <p14:creationId xmlns:p14="http://schemas.microsoft.com/office/powerpoint/2010/main" val="823542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2E118EB-9BC2-483E-ABEA-D3071AB7259F}"/>
              </a:ext>
            </a:extLst>
          </p:cNvPr>
          <p:cNvPicPr>
            <a:picLocks noChangeAspect="1"/>
          </p:cNvPicPr>
          <p:nvPr/>
        </p:nvPicPr>
        <p:blipFill rotWithShape="1">
          <a:blip r:embed="rId2"/>
          <a:srcRect t="37809" r="1727" b="44192"/>
          <a:stretch/>
        </p:blipFill>
        <p:spPr>
          <a:xfrm>
            <a:off x="2205872" y="2909854"/>
            <a:ext cx="7173798" cy="739048"/>
          </a:xfrm>
          <a:prstGeom prst="rect">
            <a:avLst/>
          </a:prstGeom>
        </p:spPr>
      </p:pic>
      <p:grpSp>
        <p:nvGrpSpPr>
          <p:cNvPr id="2" name="Grupo 1">
            <a:extLst>
              <a:ext uri="{FF2B5EF4-FFF2-40B4-BE49-F238E27FC236}">
                <a16:creationId xmlns:a16="http://schemas.microsoft.com/office/drawing/2014/main" id="{440F48E2-980A-A34D-8E43-77B0CDAB61A5}"/>
              </a:ext>
            </a:extLst>
          </p:cNvPr>
          <p:cNvGrpSpPr/>
          <p:nvPr/>
        </p:nvGrpSpPr>
        <p:grpSpPr>
          <a:xfrm>
            <a:off x="2039242" y="929366"/>
            <a:ext cx="8252966" cy="744157"/>
            <a:chOff x="4890088" y="1533186"/>
            <a:chExt cx="8252966" cy="744157"/>
          </a:xfrm>
        </p:grpSpPr>
        <p:sp>
          <p:nvSpPr>
            <p:cNvPr id="10" name="CuadroTexto 9">
              <a:extLst>
                <a:ext uri="{FF2B5EF4-FFF2-40B4-BE49-F238E27FC236}">
                  <a16:creationId xmlns:a16="http://schemas.microsoft.com/office/drawing/2014/main" id="{18EFAA20-A203-8C45-8DF2-F4ABE1D6EDF4}"/>
                </a:ext>
              </a:extLst>
            </p:cNvPr>
            <p:cNvSpPr txBox="1"/>
            <p:nvPr/>
          </p:nvSpPr>
          <p:spPr>
            <a:xfrm>
              <a:off x="4890088" y="1533186"/>
              <a:ext cx="8252966" cy="584775"/>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Black" panose="020B0604020202020204" pitchFamily="34" charset="0"/>
                </a:rPr>
                <a:t>Ofertas de empleo</a:t>
              </a:r>
            </a:p>
          </p:txBody>
        </p:sp>
        <p:cxnSp>
          <p:nvCxnSpPr>
            <p:cNvPr id="14" name="Conector recto 13">
              <a:extLst>
                <a:ext uri="{FF2B5EF4-FFF2-40B4-BE49-F238E27FC236}">
                  <a16:creationId xmlns:a16="http://schemas.microsoft.com/office/drawing/2014/main" id="{F5CB5123-EAC5-B147-9A24-124C847B49B3}"/>
                </a:ext>
              </a:extLst>
            </p:cNvPr>
            <p:cNvCxnSpPr>
              <a:cxnSpLocks/>
            </p:cNvCxnSpPr>
            <p:nvPr/>
          </p:nvCxnSpPr>
          <p:spPr>
            <a:xfrm>
              <a:off x="4985656" y="2277343"/>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grpSp>
      <p:grpSp>
        <p:nvGrpSpPr>
          <p:cNvPr id="3" name="Grupo 2">
            <a:extLst>
              <a:ext uri="{FF2B5EF4-FFF2-40B4-BE49-F238E27FC236}">
                <a16:creationId xmlns:a16="http://schemas.microsoft.com/office/drawing/2014/main" id="{0486B628-F171-4445-B7C1-1647972A799B}"/>
              </a:ext>
            </a:extLst>
          </p:cNvPr>
          <p:cNvGrpSpPr/>
          <p:nvPr/>
        </p:nvGrpSpPr>
        <p:grpSpPr>
          <a:xfrm>
            <a:off x="563685" y="1011055"/>
            <a:ext cx="1223421" cy="1814144"/>
            <a:chOff x="1469790" y="1899430"/>
            <a:chExt cx="1704291" cy="2527200"/>
          </a:xfrm>
        </p:grpSpPr>
        <p:pic>
          <p:nvPicPr>
            <p:cNvPr id="36" name="Imagen 35">
              <a:extLst>
                <a:ext uri="{FF2B5EF4-FFF2-40B4-BE49-F238E27FC236}">
                  <a16:creationId xmlns:a16="http://schemas.microsoft.com/office/drawing/2014/main" id="{BA2CD62B-F323-4640-A442-C64A988E911B}"/>
                </a:ext>
              </a:extLst>
            </p:cNvPr>
            <p:cNvPicPr>
              <a:picLocks noChangeAspect="1"/>
            </p:cNvPicPr>
            <p:nvPr/>
          </p:nvPicPr>
          <p:blipFill>
            <a:blip r:embed="rId3"/>
            <a:stretch>
              <a:fillRect/>
            </a:stretch>
          </p:blipFill>
          <p:spPr>
            <a:xfrm>
              <a:off x="1469790" y="1899430"/>
              <a:ext cx="1701732" cy="2527200"/>
            </a:xfrm>
            <a:prstGeom prst="rect">
              <a:avLst/>
            </a:prstGeom>
          </p:spPr>
        </p:pic>
        <p:sp>
          <p:nvSpPr>
            <p:cNvPr id="39" name="Rectángulo 38">
              <a:extLst>
                <a:ext uri="{FF2B5EF4-FFF2-40B4-BE49-F238E27FC236}">
                  <a16:creationId xmlns:a16="http://schemas.microsoft.com/office/drawing/2014/main" id="{F3FC2E02-01D3-4C48-A82F-9160DEF22196}"/>
                </a:ext>
              </a:extLst>
            </p:cNvPr>
            <p:cNvSpPr/>
            <p:nvPr/>
          </p:nvSpPr>
          <p:spPr>
            <a:xfrm>
              <a:off x="1469790" y="1899430"/>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E89386C2-D03C-5B4C-94F2-993886778B15}"/>
                </a:ext>
              </a:extLst>
            </p:cNvPr>
            <p:cNvSpPr/>
            <p:nvPr/>
          </p:nvSpPr>
          <p:spPr>
            <a:xfrm>
              <a:off x="2908297" y="416004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0" name="CuadroTexto 29">
            <a:extLst>
              <a:ext uri="{FF2B5EF4-FFF2-40B4-BE49-F238E27FC236}">
                <a16:creationId xmlns:a16="http://schemas.microsoft.com/office/drawing/2014/main" id="{8276A18D-B66D-4AE4-9E99-D628E9B00AB9}"/>
              </a:ext>
            </a:extLst>
          </p:cNvPr>
          <p:cNvSpPr txBox="1"/>
          <p:nvPr/>
        </p:nvSpPr>
        <p:spPr>
          <a:xfrm>
            <a:off x="2039242" y="1899655"/>
            <a:ext cx="8905856" cy="307777"/>
          </a:xfrm>
          <a:prstGeom prst="rect">
            <a:avLst/>
          </a:prstGeom>
          <a:noFill/>
        </p:spPr>
        <p:txBody>
          <a:bodyPr wrap="square" rtlCol="0">
            <a:spAutoFit/>
          </a:bodyPr>
          <a:lstStyle/>
          <a:p>
            <a:pPr algn="just"/>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¿Buscas oportunidades de desarrollo profesional? ¡Únete a Ceit! </a:t>
            </a:r>
            <a:endPar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grpSp>
        <p:nvGrpSpPr>
          <p:cNvPr id="6" name="Grupo 5">
            <a:extLst>
              <a:ext uri="{FF2B5EF4-FFF2-40B4-BE49-F238E27FC236}">
                <a16:creationId xmlns:a16="http://schemas.microsoft.com/office/drawing/2014/main" id="{0E4F84E5-32D4-4405-A578-5B6FF973EC4D}"/>
              </a:ext>
            </a:extLst>
          </p:cNvPr>
          <p:cNvGrpSpPr/>
          <p:nvPr/>
        </p:nvGrpSpPr>
        <p:grpSpPr>
          <a:xfrm>
            <a:off x="561849" y="1008972"/>
            <a:ext cx="1224420" cy="1813189"/>
            <a:chOff x="7235010" y="603210"/>
            <a:chExt cx="1711503" cy="2534489"/>
          </a:xfrm>
        </p:grpSpPr>
        <p:pic>
          <p:nvPicPr>
            <p:cNvPr id="20" name="Imagen 19">
              <a:extLst>
                <a:ext uri="{FF2B5EF4-FFF2-40B4-BE49-F238E27FC236}">
                  <a16:creationId xmlns:a16="http://schemas.microsoft.com/office/drawing/2014/main" id="{3C163DA3-BCC5-45BA-BB51-2EFE504186C3}"/>
                </a:ext>
              </a:extLst>
            </p:cNvPr>
            <p:cNvPicPr>
              <a:picLocks noChangeAspect="1"/>
            </p:cNvPicPr>
            <p:nvPr/>
          </p:nvPicPr>
          <p:blipFill rotWithShape="1">
            <a:blip r:embed="rId4">
              <a:extLst>
                <a:ext uri="{28A0092B-C50C-407E-A947-70E740481C1C}">
                  <a14:useLocalDpi xmlns:a14="http://schemas.microsoft.com/office/drawing/2010/main" val="0"/>
                </a:ext>
              </a:extLst>
            </a:blip>
            <a:srcRect l="43481" t="6892" r="14874" b="528"/>
            <a:stretch/>
          </p:blipFill>
          <p:spPr>
            <a:xfrm>
              <a:off x="7235010" y="603210"/>
              <a:ext cx="1707349" cy="2533835"/>
            </a:xfrm>
            <a:prstGeom prst="rect">
              <a:avLst/>
            </a:prstGeom>
          </p:spPr>
        </p:pic>
        <p:sp>
          <p:nvSpPr>
            <p:cNvPr id="21" name="Rectángulo 20">
              <a:extLst>
                <a:ext uri="{FF2B5EF4-FFF2-40B4-BE49-F238E27FC236}">
                  <a16:creationId xmlns:a16="http://schemas.microsoft.com/office/drawing/2014/main" id="{5673C837-6F1E-4BAA-B665-4B2ADEA49610}"/>
                </a:ext>
              </a:extLst>
            </p:cNvPr>
            <p:cNvSpPr/>
            <p:nvPr/>
          </p:nvSpPr>
          <p:spPr>
            <a:xfrm>
              <a:off x="7242222" y="611792"/>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9120CD80-C63F-4B2A-9B91-BD3643ECF0B6}"/>
                </a:ext>
              </a:extLst>
            </p:cNvPr>
            <p:cNvSpPr/>
            <p:nvPr/>
          </p:nvSpPr>
          <p:spPr>
            <a:xfrm>
              <a:off x="8677110" y="287244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8" name="CuadroTexto 27">
            <a:extLst>
              <a:ext uri="{FF2B5EF4-FFF2-40B4-BE49-F238E27FC236}">
                <a16:creationId xmlns:a16="http://schemas.microsoft.com/office/drawing/2014/main" id="{4D99FC1E-BB68-4117-9D2C-634E74C41A7C}"/>
              </a:ext>
            </a:extLst>
          </p:cNvPr>
          <p:cNvSpPr txBox="1"/>
          <p:nvPr/>
        </p:nvSpPr>
        <p:spPr>
          <a:xfrm>
            <a:off x="2039242" y="2370790"/>
            <a:ext cx="8905856" cy="523220"/>
          </a:xfrm>
          <a:prstGeom prst="rect">
            <a:avLst/>
          </a:prstGeom>
          <a:noFill/>
        </p:spPr>
        <p:txBody>
          <a:bodyPr wrap="square" rtlCol="0">
            <a:spAutoFit/>
          </a:bodyPr>
          <a:lstStyle/>
          <a:p>
            <a:pPr algn="just"/>
            <a:r>
              <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rPr>
              <a:t>www.ceit.es</a:t>
            </a:r>
          </a:p>
          <a:p>
            <a:pPr algn="just"/>
            <a:endPar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pic>
        <p:nvPicPr>
          <p:cNvPr id="29" name="Imagen 28">
            <a:extLst>
              <a:ext uri="{FF2B5EF4-FFF2-40B4-BE49-F238E27FC236}">
                <a16:creationId xmlns:a16="http://schemas.microsoft.com/office/drawing/2014/main" id="{90A6E803-F665-43FF-84BE-1126C98C11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8832" y="278487"/>
            <a:ext cx="914424" cy="874082"/>
          </a:xfrm>
          <a:prstGeom prst="rect">
            <a:avLst/>
          </a:prstGeom>
        </p:spPr>
      </p:pic>
      <p:pic>
        <p:nvPicPr>
          <p:cNvPr id="4" name="Imagen 3">
            <a:extLst>
              <a:ext uri="{FF2B5EF4-FFF2-40B4-BE49-F238E27FC236}">
                <a16:creationId xmlns:a16="http://schemas.microsoft.com/office/drawing/2014/main" id="{389C6FB8-BE04-4F27-974E-54CB4D1B3255}"/>
              </a:ext>
            </a:extLst>
          </p:cNvPr>
          <p:cNvPicPr>
            <a:picLocks noChangeAspect="1"/>
          </p:cNvPicPr>
          <p:nvPr/>
        </p:nvPicPr>
        <p:blipFill rotWithShape="1">
          <a:blip r:embed="rId6"/>
          <a:srcRect l="6142" t="16806" r="9072" b="19587"/>
          <a:stretch/>
        </p:blipFill>
        <p:spPr>
          <a:xfrm>
            <a:off x="2134810" y="3551552"/>
            <a:ext cx="7465974" cy="3150513"/>
          </a:xfrm>
          <a:prstGeom prst="rect">
            <a:avLst/>
          </a:prstGeom>
        </p:spPr>
      </p:pic>
    </p:spTree>
    <p:extLst>
      <p:ext uri="{BB962C8B-B14F-4D97-AF65-F5344CB8AC3E}">
        <p14:creationId xmlns:p14="http://schemas.microsoft.com/office/powerpoint/2010/main" val="1827874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40F48E2-980A-A34D-8E43-77B0CDAB61A5}"/>
              </a:ext>
            </a:extLst>
          </p:cNvPr>
          <p:cNvGrpSpPr/>
          <p:nvPr/>
        </p:nvGrpSpPr>
        <p:grpSpPr>
          <a:xfrm>
            <a:off x="2039242" y="929366"/>
            <a:ext cx="8252966" cy="744157"/>
            <a:chOff x="4890088" y="1533186"/>
            <a:chExt cx="8252966" cy="744157"/>
          </a:xfrm>
        </p:grpSpPr>
        <p:sp>
          <p:nvSpPr>
            <p:cNvPr id="10" name="CuadroTexto 9">
              <a:extLst>
                <a:ext uri="{FF2B5EF4-FFF2-40B4-BE49-F238E27FC236}">
                  <a16:creationId xmlns:a16="http://schemas.microsoft.com/office/drawing/2014/main" id="{18EFAA20-A203-8C45-8DF2-F4ABE1D6EDF4}"/>
                </a:ext>
              </a:extLst>
            </p:cNvPr>
            <p:cNvSpPr txBox="1"/>
            <p:nvPr/>
          </p:nvSpPr>
          <p:spPr>
            <a:xfrm>
              <a:off x="4890088" y="1533186"/>
              <a:ext cx="8252966" cy="584775"/>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Black" panose="020B0604020202020204" pitchFamily="34" charset="0"/>
                </a:rPr>
                <a:t>Únete a Ceit</a:t>
              </a:r>
            </a:p>
          </p:txBody>
        </p:sp>
        <p:cxnSp>
          <p:nvCxnSpPr>
            <p:cNvPr id="14" name="Conector recto 13">
              <a:extLst>
                <a:ext uri="{FF2B5EF4-FFF2-40B4-BE49-F238E27FC236}">
                  <a16:creationId xmlns:a16="http://schemas.microsoft.com/office/drawing/2014/main" id="{F5CB5123-EAC5-B147-9A24-124C847B49B3}"/>
                </a:ext>
              </a:extLst>
            </p:cNvPr>
            <p:cNvCxnSpPr>
              <a:cxnSpLocks/>
            </p:cNvCxnSpPr>
            <p:nvPr/>
          </p:nvCxnSpPr>
          <p:spPr>
            <a:xfrm>
              <a:off x="4985656" y="2277343"/>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grpSp>
      <p:grpSp>
        <p:nvGrpSpPr>
          <p:cNvPr id="3" name="Grupo 2">
            <a:extLst>
              <a:ext uri="{FF2B5EF4-FFF2-40B4-BE49-F238E27FC236}">
                <a16:creationId xmlns:a16="http://schemas.microsoft.com/office/drawing/2014/main" id="{0486B628-F171-4445-B7C1-1647972A799B}"/>
              </a:ext>
            </a:extLst>
          </p:cNvPr>
          <p:cNvGrpSpPr/>
          <p:nvPr/>
        </p:nvGrpSpPr>
        <p:grpSpPr>
          <a:xfrm>
            <a:off x="563685" y="1011055"/>
            <a:ext cx="1223421" cy="1814144"/>
            <a:chOff x="1469790" y="1899430"/>
            <a:chExt cx="1704291" cy="2527200"/>
          </a:xfrm>
        </p:grpSpPr>
        <p:pic>
          <p:nvPicPr>
            <p:cNvPr id="36" name="Imagen 35">
              <a:extLst>
                <a:ext uri="{FF2B5EF4-FFF2-40B4-BE49-F238E27FC236}">
                  <a16:creationId xmlns:a16="http://schemas.microsoft.com/office/drawing/2014/main" id="{BA2CD62B-F323-4640-A442-C64A988E911B}"/>
                </a:ext>
              </a:extLst>
            </p:cNvPr>
            <p:cNvPicPr>
              <a:picLocks noChangeAspect="1"/>
            </p:cNvPicPr>
            <p:nvPr/>
          </p:nvPicPr>
          <p:blipFill>
            <a:blip r:embed="rId2"/>
            <a:stretch>
              <a:fillRect/>
            </a:stretch>
          </p:blipFill>
          <p:spPr>
            <a:xfrm>
              <a:off x="1469790" y="1899430"/>
              <a:ext cx="1701732" cy="2527200"/>
            </a:xfrm>
            <a:prstGeom prst="rect">
              <a:avLst/>
            </a:prstGeom>
          </p:spPr>
        </p:pic>
        <p:sp>
          <p:nvSpPr>
            <p:cNvPr id="39" name="Rectángulo 38">
              <a:extLst>
                <a:ext uri="{FF2B5EF4-FFF2-40B4-BE49-F238E27FC236}">
                  <a16:creationId xmlns:a16="http://schemas.microsoft.com/office/drawing/2014/main" id="{F3FC2E02-01D3-4C48-A82F-9160DEF22196}"/>
                </a:ext>
              </a:extLst>
            </p:cNvPr>
            <p:cNvSpPr/>
            <p:nvPr/>
          </p:nvSpPr>
          <p:spPr>
            <a:xfrm>
              <a:off x="1469790" y="1899430"/>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E89386C2-D03C-5B4C-94F2-993886778B15}"/>
                </a:ext>
              </a:extLst>
            </p:cNvPr>
            <p:cNvSpPr/>
            <p:nvPr/>
          </p:nvSpPr>
          <p:spPr>
            <a:xfrm>
              <a:off x="2908297" y="416004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 name="Grupo 5">
            <a:extLst>
              <a:ext uri="{FF2B5EF4-FFF2-40B4-BE49-F238E27FC236}">
                <a16:creationId xmlns:a16="http://schemas.microsoft.com/office/drawing/2014/main" id="{0E4F84E5-32D4-4405-A578-5B6FF973EC4D}"/>
              </a:ext>
            </a:extLst>
          </p:cNvPr>
          <p:cNvGrpSpPr/>
          <p:nvPr/>
        </p:nvGrpSpPr>
        <p:grpSpPr>
          <a:xfrm>
            <a:off x="561849" y="1008972"/>
            <a:ext cx="1224420" cy="1813189"/>
            <a:chOff x="7235010" y="603210"/>
            <a:chExt cx="1711503" cy="2534489"/>
          </a:xfrm>
        </p:grpSpPr>
        <p:pic>
          <p:nvPicPr>
            <p:cNvPr id="20" name="Imagen 19">
              <a:extLst>
                <a:ext uri="{FF2B5EF4-FFF2-40B4-BE49-F238E27FC236}">
                  <a16:creationId xmlns:a16="http://schemas.microsoft.com/office/drawing/2014/main" id="{3C163DA3-BCC5-45BA-BB51-2EFE504186C3}"/>
                </a:ext>
              </a:extLst>
            </p:cNvPr>
            <p:cNvPicPr>
              <a:picLocks noChangeAspect="1"/>
            </p:cNvPicPr>
            <p:nvPr/>
          </p:nvPicPr>
          <p:blipFill rotWithShape="1">
            <a:blip r:embed="rId3">
              <a:extLst>
                <a:ext uri="{28A0092B-C50C-407E-A947-70E740481C1C}">
                  <a14:useLocalDpi xmlns:a14="http://schemas.microsoft.com/office/drawing/2010/main" val="0"/>
                </a:ext>
              </a:extLst>
            </a:blip>
            <a:srcRect l="43481" t="6892" r="14874" b="528"/>
            <a:stretch/>
          </p:blipFill>
          <p:spPr>
            <a:xfrm>
              <a:off x="7235010" y="603210"/>
              <a:ext cx="1707349" cy="2533835"/>
            </a:xfrm>
            <a:prstGeom prst="rect">
              <a:avLst/>
            </a:prstGeom>
          </p:spPr>
        </p:pic>
        <p:sp>
          <p:nvSpPr>
            <p:cNvPr id="21" name="Rectángulo 20">
              <a:extLst>
                <a:ext uri="{FF2B5EF4-FFF2-40B4-BE49-F238E27FC236}">
                  <a16:creationId xmlns:a16="http://schemas.microsoft.com/office/drawing/2014/main" id="{5673C837-6F1E-4BAA-B665-4B2ADEA49610}"/>
                </a:ext>
              </a:extLst>
            </p:cNvPr>
            <p:cNvSpPr/>
            <p:nvPr/>
          </p:nvSpPr>
          <p:spPr>
            <a:xfrm>
              <a:off x="7242222" y="611792"/>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9120CD80-C63F-4B2A-9B91-BD3643ECF0B6}"/>
                </a:ext>
              </a:extLst>
            </p:cNvPr>
            <p:cNvSpPr/>
            <p:nvPr/>
          </p:nvSpPr>
          <p:spPr>
            <a:xfrm>
              <a:off x="8677110" y="2872449"/>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8" name="CuadroTexto 27">
            <a:extLst>
              <a:ext uri="{FF2B5EF4-FFF2-40B4-BE49-F238E27FC236}">
                <a16:creationId xmlns:a16="http://schemas.microsoft.com/office/drawing/2014/main" id="{4D99FC1E-BB68-4117-9D2C-634E74C41A7C}"/>
              </a:ext>
            </a:extLst>
          </p:cNvPr>
          <p:cNvSpPr txBox="1"/>
          <p:nvPr/>
        </p:nvSpPr>
        <p:spPr>
          <a:xfrm>
            <a:off x="2034365" y="2352136"/>
            <a:ext cx="2523522" cy="553998"/>
          </a:xfrm>
          <a:prstGeom prst="rect">
            <a:avLst/>
          </a:prstGeom>
          <a:noFill/>
        </p:spPr>
        <p:txBody>
          <a:bodyPr wrap="square" rtlCol="0">
            <a:spAutoFit/>
          </a:bodyPr>
          <a:lstStyle/>
          <a:p>
            <a:pPr algn="just"/>
            <a:r>
              <a:rPr lang="es-ES" sz="15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rPr>
              <a:t>personasceit@ceit.es</a:t>
            </a:r>
          </a:p>
          <a:p>
            <a:pPr algn="just"/>
            <a:endParaRPr lang="es-ES" sz="15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grpSp>
        <p:nvGrpSpPr>
          <p:cNvPr id="7" name="Grupo 6">
            <a:extLst>
              <a:ext uri="{FF2B5EF4-FFF2-40B4-BE49-F238E27FC236}">
                <a16:creationId xmlns:a16="http://schemas.microsoft.com/office/drawing/2014/main" id="{3959B186-7A53-4766-BF69-9450C8CA238D}"/>
              </a:ext>
            </a:extLst>
          </p:cNvPr>
          <p:cNvGrpSpPr/>
          <p:nvPr/>
        </p:nvGrpSpPr>
        <p:grpSpPr>
          <a:xfrm>
            <a:off x="561850" y="1008972"/>
            <a:ext cx="1221448" cy="1810265"/>
            <a:chOff x="6831150" y="597385"/>
            <a:chExt cx="1704291" cy="2525869"/>
          </a:xfrm>
        </p:grpSpPr>
        <p:pic>
          <p:nvPicPr>
            <p:cNvPr id="18" name="Imagen 17">
              <a:extLst>
                <a:ext uri="{FF2B5EF4-FFF2-40B4-BE49-F238E27FC236}">
                  <a16:creationId xmlns:a16="http://schemas.microsoft.com/office/drawing/2014/main" id="{8524DC51-2BA8-4320-9171-4CD78CDC1145}"/>
                </a:ext>
              </a:extLst>
            </p:cNvPr>
            <p:cNvPicPr>
              <a:picLocks noChangeAspect="1"/>
            </p:cNvPicPr>
            <p:nvPr/>
          </p:nvPicPr>
          <p:blipFill>
            <a:blip r:embed="rId4"/>
            <a:stretch>
              <a:fillRect/>
            </a:stretch>
          </p:blipFill>
          <p:spPr>
            <a:xfrm>
              <a:off x="6831150" y="605958"/>
              <a:ext cx="1702800" cy="2510053"/>
            </a:xfrm>
            <a:prstGeom prst="rect">
              <a:avLst/>
            </a:prstGeom>
          </p:spPr>
        </p:pic>
        <p:sp>
          <p:nvSpPr>
            <p:cNvPr id="19" name="Rectángulo 18">
              <a:extLst>
                <a:ext uri="{FF2B5EF4-FFF2-40B4-BE49-F238E27FC236}">
                  <a16:creationId xmlns:a16="http://schemas.microsoft.com/office/drawing/2014/main" id="{022C1279-0B10-4FB1-838E-6ACC17CD043C}"/>
                </a:ext>
              </a:extLst>
            </p:cNvPr>
            <p:cNvSpPr/>
            <p:nvPr/>
          </p:nvSpPr>
          <p:spPr>
            <a:xfrm>
              <a:off x="6831150" y="597385"/>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Rectángulo 23">
              <a:extLst>
                <a:ext uri="{FF2B5EF4-FFF2-40B4-BE49-F238E27FC236}">
                  <a16:creationId xmlns:a16="http://schemas.microsoft.com/office/drawing/2014/main" id="{7EDA75FF-3B3F-4962-AA0D-B372611404DF}"/>
                </a:ext>
              </a:extLst>
            </p:cNvPr>
            <p:cNvSpPr/>
            <p:nvPr/>
          </p:nvSpPr>
          <p:spPr>
            <a:xfrm>
              <a:off x="8270191" y="2858004"/>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5" name="CuadroTexto 24">
            <a:extLst>
              <a:ext uri="{FF2B5EF4-FFF2-40B4-BE49-F238E27FC236}">
                <a16:creationId xmlns:a16="http://schemas.microsoft.com/office/drawing/2014/main" id="{43FFFF20-0138-4FBA-A30D-53ACD80C333C}"/>
              </a:ext>
            </a:extLst>
          </p:cNvPr>
          <p:cNvSpPr txBox="1"/>
          <p:nvPr/>
        </p:nvSpPr>
        <p:spPr>
          <a:xfrm>
            <a:off x="2039242" y="1899655"/>
            <a:ext cx="8905856" cy="553998"/>
          </a:xfrm>
          <a:prstGeom prst="rect">
            <a:avLst/>
          </a:prstGeom>
          <a:noFill/>
        </p:spPr>
        <p:txBody>
          <a:bodyPr wrap="square" rtlCol="0">
            <a:spAutoFit/>
          </a:bodyPr>
          <a:lstStyle/>
          <a:p>
            <a:pPr algn="just"/>
            <a:r>
              <a:rPr lang="es-ES" sz="1500" dirty="0">
                <a:latin typeface="Microsoft JhengHei Light" panose="020B0304030504040204" pitchFamily="34" charset="-120"/>
                <a:ea typeface="Microsoft JhengHei Light" panose="020B0304030504040204" pitchFamily="34" charset="-120"/>
                <a:cs typeface="Arial Black" panose="020B0604020202020204" pitchFamily="34" charset="0"/>
              </a:rPr>
              <a:t>Contáctanos y </a:t>
            </a:r>
            <a:r>
              <a:rPr lang="es-ES" sz="1500" b="1" dirty="0">
                <a:latin typeface="Microsoft JhengHei Light" panose="020B0304030504040204" pitchFamily="34" charset="-120"/>
                <a:ea typeface="Microsoft JhengHei Light" panose="020B0304030504040204" pitchFamily="34" charset="-120"/>
                <a:cs typeface="Arial Black" panose="020B0604020202020204" pitchFamily="34" charset="0"/>
              </a:rPr>
              <a:t>desarrolla tu futuro innovador </a:t>
            </a:r>
            <a:r>
              <a:rPr lang="es-ES" sz="1500" dirty="0">
                <a:latin typeface="Microsoft JhengHei Light" panose="020B0304030504040204" pitchFamily="34" charset="-120"/>
                <a:ea typeface="Microsoft JhengHei Light" panose="020B0304030504040204" pitchFamily="34" charset="-120"/>
                <a:cs typeface="Arial Black" panose="020B0604020202020204" pitchFamily="34" charset="0"/>
              </a:rPr>
              <a:t>en Ceit.</a:t>
            </a:r>
          </a:p>
          <a:p>
            <a:pPr algn="just"/>
            <a:endParaRPr lang="es-ES" sz="15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pic>
        <p:nvPicPr>
          <p:cNvPr id="26" name="Imagen 25">
            <a:extLst>
              <a:ext uri="{FF2B5EF4-FFF2-40B4-BE49-F238E27FC236}">
                <a16:creationId xmlns:a16="http://schemas.microsoft.com/office/drawing/2014/main" id="{4F909725-F34A-4A62-A9B7-39DCD09A7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8832" y="278487"/>
            <a:ext cx="914424" cy="874082"/>
          </a:xfrm>
          <a:prstGeom prst="rect">
            <a:avLst/>
          </a:prstGeom>
        </p:spPr>
      </p:pic>
      <p:sp>
        <p:nvSpPr>
          <p:cNvPr id="8" name="Rectángulo 7">
            <a:extLst>
              <a:ext uri="{FF2B5EF4-FFF2-40B4-BE49-F238E27FC236}">
                <a16:creationId xmlns:a16="http://schemas.microsoft.com/office/drawing/2014/main" id="{9A69123A-A347-4BC3-8EB2-16B04B91F9E0}"/>
              </a:ext>
            </a:extLst>
          </p:cNvPr>
          <p:cNvSpPr/>
          <p:nvPr/>
        </p:nvSpPr>
        <p:spPr>
          <a:xfrm>
            <a:off x="858982" y="3628529"/>
            <a:ext cx="2281382" cy="2714379"/>
          </a:xfrm>
          <a:prstGeom prst="rect">
            <a:avLst/>
          </a:prstGeom>
          <a:noFill/>
          <a:ln>
            <a:solidFill>
              <a:srgbClr val="AC27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icrosoft JhengHei Light" panose="020B0304030504040204" pitchFamily="34" charset="-120"/>
              <a:ea typeface="Microsoft JhengHei Light" panose="020B0304030504040204" pitchFamily="34" charset="-120"/>
            </a:endParaRPr>
          </a:p>
        </p:txBody>
      </p:sp>
      <p:sp>
        <p:nvSpPr>
          <p:cNvPr id="31" name="Rectángulo 30">
            <a:extLst>
              <a:ext uri="{FF2B5EF4-FFF2-40B4-BE49-F238E27FC236}">
                <a16:creationId xmlns:a16="http://schemas.microsoft.com/office/drawing/2014/main" id="{C270B5F0-A385-4084-AFAA-3076C5575724}"/>
              </a:ext>
            </a:extLst>
          </p:cNvPr>
          <p:cNvSpPr/>
          <p:nvPr/>
        </p:nvSpPr>
        <p:spPr>
          <a:xfrm>
            <a:off x="3417196" y="3628529"/>
            <a:ext cx="2281382" cy="2714379"/>
          </a:xfrm>
          <a:prstGeom prst="rect">
            <a:avLst/>
          </a:prstGeom>
          <a:noFill/>
          <a:ln>
            <a:solidFill>
              <a:srgbClr val="AC27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icrosoft JhengHei Light" panose="020B0304030504040204" pitchFamily="34" charset="-120"/>
              <a:ea typeface="Microsoft JhengHei Light" panose="020B0304030504040204" pitchFamily="34" charset="-120"/>
            </a:endParaRPr>
          </a:p>
        </p:txBody>
      </p:sp>
      <p:sp>
        <p:nvSpPr>
          <p:cNvPr id="32" name="CuadroTexto 31">
            <a:extLst>
              <a:ext uri="{FF2B5EF4-FFF2-40B4-BE49-F238E27FC236}">
                <a16:creationId xmlns:a16="http://schemas.microsoft.com/office/drawing/2014/main" id="{73588EC0-FBBE-4755-9F2D-E560A0AD3B35}"/>
              </a:ext>
            </a:extLst>
          </p:cNvPr>
          <p:cNvSpPr txBox="1"/>
          <p:nvPr/>
        </p:nvSpPr>
        <p:spPr>
          <a:xfrm>
            <a:off x="3417196" y="3229471"/>
            <a:ext cx="2057086" cy="307777"/>
          </a:xfrm>
          <a:prstGeom prst="rect">
            <a:avLst/>
          </a:prstGeom>
          <a:noFill/>
        </p:spPr>
        <p:txBody>
          <a:bodyPr wrap="square" rtlCol="0">
            <a:spAutoFit/>
          </a:bodyPr>
          <a:lstStyle/>
          <a:p>
            <a:r>
              <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rPr>
              <a:t>VACACIONES</a:t>
            </a:r>
          </a:p>
        </p:txBody>
      </p:sp>
      <p:sp>
        <p:nvSpPr>
          <p:cNvPr id="33" name="CuadroTexto 32">
            <a:extLst>
              <a:ext uri="{FF2B5EF4-FFF2-40B4-BE49-F238E27FC236}">
                <a16:creationId xmlns:a16="http://schemas.microsoft.com/office/drawing/2014/main" id="{DD49FF36-FBCB-4C12-B763-31EDE4020B87}"/>
              </a:ext>
            </a:extLst>
          </p:cNvPr>
          <p:cNvSpPr txBox="1"/>
          <p:nvPr/>
        </p:nvSpPr>
        <p:spPr>
          <a:xfrm>
            <a:off x="858982" y="3224740"/>
            <a:ext cx="2057086" cy="307777"/>
          </a:xfrm>
          <a:prstGeom prst="rect">
            <a:avLst/>
          </a:prstGeom>
          <a:noFill/>
        </p:spPr>
        <p:txBody>
          <a:bodyPr wrap="square" rtlCol="0">
            <a:spAutoFit/>
          </a:bodyPr>
          <a:lstStyle/>
          <a:p>
            <a:r>
              <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rPr>
              <a:t>HORARIOS</a:t>
            </a:r>
          </a:p>
        </p:txBody>
      </p:sp>
      <p:sp>
        <p:nvSpPr>
          <p:cNvPr id="37" name="Rectángulo 36">
            <a:extLst>
              <a:ext uri="{FF2B5EF4-FFF2-40B4-BE49-F238E27FC236}">
                <a16:creationId xmlns:a16="http://schemas.microsoft.com/office/drawing/2014/main" id="{EB97664D-355B-4E8B-BFE7-779695C78181}"/>
              </a:ext>
            </a:extLst>
          </p:cNvPr>
          <p:cNvSpPr/>
          <p:nvPr/>
        </p:nvSpPr>
        <p:spPr>
          <a:xfrm>
            <a:off x="5975410" y="3628528"/>
            <a:ext cx="2281382" cy="2714379"/>
          </a:xfrm>
          <a:prstGeom prst="rect">
            <a:avLst/>
          </a:prstGeom>
          <a:noFill/>
          <a:ln>
            <a:solidFill>
              <a:srgbClr val="AC27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icrosoft JhengHei Light" panose="020B0304030504040204" pitchFamily="34" charset="-120"/>
              <a:ea typeface="Microsoft JhengHei Light" panose="020B0304030504040204" pitchFamily="34" charset="-120"/>
            </a:endParaRPr>
          </a:p>
        </p:txBody>
      </p:sp>
      <p:sp>
        <p:nvSpPr>
          <p:cNvPr id="38" name="CuadroTexto 37">
            <a:extLst>
              <a:ext uri="{FF2B5EF4-FFF2-40B4-BE49-F238E27FC236}">
                <a16:creationId xmlns:a16="http://schemas.microsoft.com/office/drawing/2014/main" id="{2306EADC-B7BE-4C70-BC2B-AD0ADB12B846}"/>
              </a:ext>
            </a:extLst>
          </p:cNvPr>
          <p:cNvSpPr txBox="1"/>
          <p:nvPr/>
        </p:nvSpPr>
        <p:spPr>
          <a:xfrm>
            <a:off x="5975410" y="3224740"/>
            <a:ext cx="2281382" cy="307777"/>
          </a:xfrm>
          <a:prstGeom prst="rect">
            <a:avLst/>
          </a:prstGeom>
          <a:noFill/>
        </p:spPr>
        <p:txBody>
          <a:bodyPr wrap="square" rtlCol="0">
            <a:spAutoFit/>
          </a:bodyPr>
          <a:lstStyle/>
          <a:p>
            <a:r>
              <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rPr>
              <a:t>FORMACIÓN</a:t>
            </a:r>
          </a:p>
        </p:txBody>
      </p:sp>
      <p:sp>
        <p:nvSpPr>
          <p:cNvPr id="40" name="CuadroTexto 39">
            <a:extLst>
              <a:ext uri="{FF2B5EF4-FFF2-40B4-BE49-F238E27FC236}">
                <a16:creationId xmlns:a16="http://schemas.microsoft.com/office/drawing/2014/main" id="{F0079386-51AD-4A26-AAB9-B48A8E827945}"/>
              </a:ext>
            </a:extLst>
          </p:cNvPr>
          <p:cNvSpPr txBox="1"/>
          <p:nvPr/>
        </p:nvSpPr>
        <p:spPr>
          <a:xfrm>
            <a:off x="971130" y="4044297"/>
            <a:ext cx="2057086" cy="2462213"/>
          </a:xfrm>
          <a:prstGeom prst="rect">
            <a:avLst/>
          </a:prstGeom>
          <a:noFill/>
        </p:spPr>
        <p:txBody>
          <a:bodyPr wrap="square" rtlCol="0">
            <a:spAutoFit/>
          </a:bodyPr>
          <a:lstStyle/>
          <a:p>
            <a:pPr algn="ctr"/>
            <a:r>
              <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rPr>
              <a:t>Teletrabajo</a:t>
            </a:r>
          </a:p>
          <a:p>
            <a:pPr algn="ctr"/>
            <a:endPar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Horario flexible</a:t>
            </a:r>
            <a:endPar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rPr>
              <a:t>Horario reducido </a:t>
            </a: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en verano  </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Conciliación vida personal</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endPar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sp>
        <p:nvSpPr>
          <p:cNvPr id="43" name="Rectángulo 42">
            <a:extLst>
              <a:ext uri="{FF2B5EF4-FFF2-40B4-BE49-F238E27FC236}">
                <a16:creationId xmlns:a16="http://schemas.microsoft.com/office/drawing/2014/main" id="{FEBC1FB8-237F-4B0E-B5F3-8A0A002D6C08}"/>
              </a:ext>
            </a:extLst>
          </p:cNvPr>
          <p:cNvSpPr/>
          <p:nvPr/>
        </p:nvSpPr>
        <p:spPr>
          <a:xfrm>
            <a:off x="8533624" y="3628528"/>
            <a:ext cx="2281382" cy="2714379"/>
          </a:xfrm>
          <a:prstGeom prst="rect">
            <a:avLst/>
          </a:prstGeom>
          <a:noFill/>
          <a:ln>
            <a:solidFill>
              <a:srgbClr val="AC27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Microsoft JhengHei Light" panose="020B0304030504040204" pitchFamily="34" charset="-120"/>
              <a:ea typeface="Microsoft JhengHei Light" panose="020B0304030504040204" pitchFamily="34" charset="-120"/>
            </a:endParaRPr>
          </a:p>
        </p:txBody>
      </p:sp>
      <p:sp>
        <p:nvSpPr>
          <p:cNvPr id="44" name="CuadroTexto 43">
            <a:extLst>
              <a:ext uri="{FF2B5EF4-FFF2-40B4-BE49-F238E27FC236}">
                <a16:creationId xmlns:a16="http://schemas.microsoft.com/office/drawing/2014/main" id="{E9A4D3EB-009E-4E53-B3FD-17710A78E820}"/>
              </a:ext>
            </a:extLst>
          </p:cNvPr>
          <p:cNvSpPr txBox="1"/>
          <p:nvPr/>
        </p:nvSpPr>
        <p:spPr>
          <a:xfrm>
            <a:off x="8533624" y="3224740"/>
            <a:ext cx="2057086" cy="307777"/>
          </a:xfrm>
          <a:prstGeom prst="rect">
            <a:avLst/>
          </a:prstGeom>
          <a:noFill/>
        </p:spPr>
        <p:txBody>
          <a:bodyPr wrap="square" rtlCol="0">
            <a:spAutoFit/>
          </a:bodyPr>
          <a:lstStyle/>
          <a:p>
            <a:r>
              <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rPr>
              <a:t>BENEFICIOS SOCIALES</a:t>
            </a:r>
          </a:p>
        </p:txBody>
      </p:sp>
      <p:sp>
        <p:nvSpPr>
          <p:cNvPr id="45" name="CuadroTexto 44">
            <a:extLst>
              <a:ext uri="{FF2B5EF4-FFF2-40B4-BE49-F238E27FC236}">
                <a16:creationId xmlns:a16="http://schemas.microsoft.com/office/drawing/2014/main" id="{5E0DF009-EA6A-45B2-9763-40F5F8D682F4}"/>
              </a:ext>
            </a:extLst>
          </p:cNvPr>
          <p:cNvSpPr txBox="1"/>
          <p:nvPr/>
        </p:nvSpPr>
        <p:spPr>
          <a:xfrm>
            <a:off x="8533624" y="3749457"/>
            <a:ext cx="2281382" cy="3108543"/>
          </a:xfrm>
          <a:prstGeom prst="rect">
            <a:avLst/>
          </a:prstGeom>
          <a:noFill/>
        </p:spPr>
        <p:txBody>
          <a:bodyPr wrap="square" rtlCol="0">
            <a:spAutoFit/>
          </a:bodyPr>
          <a:lstStyle/>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Ventajas en Seguro médico</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Beneficios empleados UNAV</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Instalaciones deportivas </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Club de compra </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Voluntariado corporativo</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marL="285750" indent="-285750">
              <a:buFontTx/>
              <a:buChar char="-"/>
            </a:pP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endPar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sp>
        <p:nvSpPr>
          <p:cNvPr id="41" name="CuadroTexto 40">
            <a:extLst>
              <a:ext uri="{FF2B5EF4-FFF2-40B4-BE49-F238E27FC236}">
                <a16:creationId xmlns:a16="http://schemas.microsoft.com/office/drawing/2014/main" id="{1FE56B93-03E9-4F7E-BDB1-DC4234E97264}"/>
              </a:ext>
            </a:extLst>
          </p:cNvPr>
          <p:cNvSpPr txBox="1"/>
          <p:nvPr/>
        </p:nvSpPr>
        <p:spPr>
          <a:xfrm>
            <a:off x="3529344" y="4185498"/>
            <a:ext cx="2057086" cy="1477328"/>
          </a:xfrm>
          <a:prstGeom prst="rect">
            <a:avLst/>
          </a:prstGeom>
          <a:noFill/>
        </p:spPr>
        <p:txBody>
          <a:bodyPr wrap="square" rtlCol="0">
            <a:spAutoFit/>
          </a:bodyPr>
          <a:lstStyle/>
          <a:p>
            <a:pPr algn="ctr"/>
            <a:r>
              <a:rPr lang="es-ES" sz="48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rPr>
              <a:t>33 </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días de vacaciones</a:t>
            </a:r>
          </a:p>
          <a:p>
            <a:pPr algn="ctr"/>
            <a:endPar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sp>
        <p:nvSpPr>
          <p:cNvPr id="47" name="CuadroTexto 46">
            <a:extLst>
              <a:ext uri="{FF2B5EF4-FFF2-40B4-BE49-F238E27FC236}">
                <a16:creationId xmlns:a16="http://schemas.microsoft.com/office/drawing/2014/main" id="{8AA8947A-C04C-45C7-979B-E27C16398FF3}"/>
              </a:ext>
            </a:extLst>
          </p:cNvPr>
          <p:cNvSpPr txBox="1"/>
          <p:nvPr/>
        </p:nvSpPr>
        <p:spPr>
          <a:xfrm>
            <a:off x="6096000" y="3767570"/>
            <a:ext cx="2057086" cy="2677656"/>
          </a:xfrm>
          <a:prstGeom prst="rect">
            <a:avLst/>
          </a:prstGeom>
          <a:noFill/>
        </p:spPr>
        <p:txBody>
          <a:bodyPr wrap="square" rtlCol="0">
            <a:spAutoFit/>
          </a:bodyPr>
          <a:lstStyle/>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Formación </a:t>
            </a:r>
            <a:r>
              <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rPr>
              <a:t>continua</a:t>
            </a: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 y </a:t>
            </a:r>
            <a:r>
              <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rPr>
              <a:t>gratuita </a:t>
            </a:r>
          </a:p>
          <a:p>
            <a:pPr algn="ctr"/>
            <a:endParaRPr lang="es-ES" sz="1400" b="1" dirty="0">
              <a:solidFill>
                <a:srgbClr val="AC2762"/>
              </a:solidFill>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Técnica e idiomas</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Programa </a:t>
            </a:r>
            <a:r>
              <a:rPr lang="es-ES" sz="1400" dirty="0" err="1">
                <a:latin typeface="Microsoft JhengHei Light" panose="020B0304030504040204" pitchFamily="34" charset="-120"/>
                <a:ea typeface="Microsoft JhengHei Light" panose="020B0304030504040204" pitchFamily="34" charset="-120"/>
                <a:cs typeface="Arial Black" panose="020B0604020202020204" pitchFamily="34" charset="0"/>
              </a:rPr>
              <a:t>Research</a:t>
            </a: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Jóvenes investigadores</a:t>
            </a:r>
          </a:p>
          <a:p>
            <a:pPr algn="ctr"/>
            <a:endPar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endParaRPr>
          </a:p>
          <a:p>
            <a:pPr algn="ctr"/>
            <a:r>
              <a:rPr lang="es-ES" sz="1400" dirty="0">
                <a:latin typeface="Microsoft JhengHei Light" panose="020B0304030504040204" pitchFamily="34" charset="-120"/>
                <a:ea typeface="Microsoft JhengHei Light" panose="020B0304030504040204" pitchFamily="34" charset="-120"/>
                <a:cs typeface="Arial Black" panose="020B0604020202020204" pitchFamily="34" charset="0"/>
              </a:rPr>
              <a:t>Estancias internacionales y congresos</a:t>
            </a:r>
          </a:p>
          <a:p>
            <a:pPr algn="ctr"/>
            <a:endParaRPr lang="es-ES" sz="1400" b="1" dirty="0">
              <a:latin typeface="Microsoft JhengHei Light" panose="020B0304030504040204" pitchFamily="34" charset="-120"/>
              <a:ea typeface="Microsoft JhengHei Light" panose="020B0304030504040204" pitchFamily="34" charset="-120"/>
              <a:cs typeface="Arial Black" panose="020B0604020202020204" pitchFamily="34" charset="0"/>
            </a:endParaRPr>
          </a:p>
        </p:txBody>
      </p:sp>
    </p:spTree>
    <p:extLst>
      <p:ext uri="{BB962C8B-B14F-4D97-AF65-F5344CB8AC3E}">
        <p14:creationId xmlns:p14="http://schemas.microsoft.com/office/powerpoint/2010/main" val="2338768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ción de imagen 10" descr="Imagen que contiene edificio, exterior, suelo, foto&#10;&#10;Descripción generada automáticamente">
            <a:extLst>
              <a:ext uri="{FF2B5EF4-FFF2-40B4-BE49-F238E27FC236}">
                <a16:creationId xmlns:a16="http://schemas.microsoft.com/office/drawing/2014/main" id="{D0A872F2-FC0E-4ED2-9F71-E72B2D57C40A}"/>
              </a:ext>
            </a:extLst>
          </p:cNvPr>
          <p:cNvPicPr>
            <a:picLocks noChangeAspect="1"/>
          </p:cNvPicPr>
          <p:nvPr/>
        </p:nvPicPr>
        <p:blipFill>
          <a:blip r:embed="rId2">
            <a:extLst>
              <a:ext uri="{28A0092B-C50C-407E-A947-70E740481C1C}">
                <a14:useLocalDpi xmlns:a14="http://schemas.microsoft.com/office/drawing/2010/main" val="0"/>
              </a:ext>
            </a:extLst>
          </a:blip>
          <a:srcRect l="13" r="13"/>
          <a:stretch>
            <a:fillRect/>
          </a:stretch>
        </p:blipFill>
        <p:spPr>
          <a:xfrm>
            <a:off x="0" y="-44926"/>
            <a:ext cx="12268670" cy="6902925"/>
          </a:xfrm>
          <a:prstGeom prst="rect">
            <a:avLst/>
          </a:prstGeom>
        </p:spPr>
      </p:pic>
      <p:sp>
        <p:nvSpPr>
          <p:cNvPr id="11" name="Rectangle 1"/>
          <p:cNvSpPr/>
          <p:nvPr/>
        </p:nvSpPr>
        <p:spPr>
          <a:xfrm>
            <a:off x="0" y="-37077"/>
            <a:ext cx="12268670" cy="6902925"/>
          </a:xfrm>
          <a:prstGeom prst="rect">
            <a:avLst/>
          </a:prstGeom>
          <a:solidFill>
            <a:srgbClr val="810349">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b="1" dirty="0">
                <a:solidFill>
                  <a:schemeClr val="bg1"/>
                </a:solidFill>
                <a:latin typeface="Arial" panose="020B0604020202020204" pitchFamily="34" charset="0"/>
                <a:ea typeface="Microsoft JhengHei Light" panose="020B0304030504040204" pitchFamily="34" charset="-120"/>
                <a:cs typeface="Arial" panose="020B0604020202020204" pitchFamily="34" charset="0"/>
              </a:rPr>
              <a:t>         </a:t>
            </a:r>
            <a:r>
              <a:rPr lang="es-ES" u="sng" dirty="0">
                <a:solidFill>
                  <a:schemeClr val="bg1"/>
                </a:solidFill>
                <a:latin typeface="Arial" panose="020B0604020202020204" pitchFamily="34" charset="0"/>
                <a:ea typeface="Microsoft JhengHei Light" panose="020B0304030504040204" pitchFamily="34" charset="-120"/>
                <a:cs typeface="Arial" panose="020B0604020202020204" pitchFamily="34" charset="0"/>
              </a:rPr>
              <a:t>personasceit</a:t>
            </a:r>
            <a:r>
              <a:rPr lang="es-ES" u="sng" dirty="0">
                <a:solidFill>
                  <a:schemeClr val="bg1"/>
                </a:solidFill>
                <a:latin typeface="Arial" panose="020B0604020202020204" pitchFamily="34" charset="0"/>
                <a:ea typeface="Microsoft JhengHei Light" panose="020B0304030504040204" pitchFamily="34" charset="-120"/>
                <a:cs typeface="Arial" panose="020B0604020202020204" pitchFamily="34" charset="0"/>
                <a:hlinkClick r:id="rId3">
                  <a:extLst>
                    <a:ext uri="{A12FA001-AC4F-418D-AE19-62706E023703}">
                      <ahyp:hlinkClr xmlns:ahyp="http://schemas.microsoft.com/office/drawing/2018/hyperlinkcolor" val="tx"/>
                    </a:ext>
                  </a:extLst>
                </a:hlinkClick>
              </a:rPr>
              <a:t>@ceit.es</a:t>
            </a:r>
            <a:r>
              <a:rPr lang="es-ES" u="sng" dirty="0">
                <a:solidFill>
                  <a:schemeClr val="bg1"/>
                </a:solidFill>
                <a:latin typeface="Arial" panose="020B0604020202020204" pitchFamily="34" charset="0"/>
                <a:ea typeface="Microsoft JhengHei Light" panose="020B0304030504040204" pitchFamily="34" charset="-120"/>
                <a:cs typeface="Arial" panose="020B0604020202020204" pitchFamily="34" charset="0"/>
              </a:rPr>
              <a:t> </a:t>
            </a:r>
          </a:p>
        </p:txBody>
      </p:sp>
      <p:sp>
        <p:nvSpPr>
          <p:cNvPr id="6" name="Marcador de número de diapositiva 5"/>
          <p:cNvSpPr>
            <a:spLocks noGrp="1"/>
          </p:cNvSpPr>
          <p:nvPr>
            <p:ph type="sldNum" sz="quarter" idx="12"/>
          </p:nvPr>
        </p:nvSpPr>
        <p:spPr/>
        <p:txBody>
          <a:bodyPr/>
          <a:lstStyle/>
          <a:p>
            <a:pPr>
              <a:defRPr/>
            </a:pPr>
            <a:fld id="{58479809-EB64-4033-88E1-550C7B4F47C2}" type="slidenum">
              <a:rPr lang="es-ES" smtClean="0"/>
              <a:pPr>
                <a:defRPr/>
              </a:pPr>
              <a:t>16</a:t>
            </a:fld>
            <a:endParaRPr lang="es-ES" dirty="0"/>
          </a:p>
        </p:txBody>
      </p:sp>
      <p:sp>
        <p:nvSpPr>
          <p:cNvPr id="7" name="Título 6"/>
          <p:cNvSpPr>
            <a:spLocks noGrp="1"/>
          </p:cNvSpPr>
          <p:nvPr>
            <p:ph type="title"/>
          </p:nvPr>
        </p:nvSpPr>
        <p:spPr>
          <a:xfrm>
            <a:off x="528865" y="2317277"/>
            <a:ext cx="10363200" cy="820880"/>
          </a:xfrm>
        </p:spPr>
        <p:txBody>
          <a:bodyPr>
            <a:normAutofit/>
          </a:bodyPr>
          <a:lstStyle/>
          <a:p>
            <a:r>
              <a:rPr lang="es-ES" sz="4800" dirty="0">
                <a:solidFill>
                  <a:schemeClr val="bg1"/>
                </a:solidFill>
                <a:latin typeface="Arial" panose="020B0604020202020204" pitchFamily="34" charset="0"/>
                <a:ea typeface="Microsoft JhengHei Light" panose="020B0304030504040204" pitchFamily="34" charset="-120"/>
                <a:cs typeface="Arial" panose="020B0604020202020204" pitchFamily="34" charset="0"/>
              </a:rPr>
              <a:t>¡Únete a nosotros!</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7300" y="385383"/>
            <a:ext cx="2705100" cy="820879"/>
          </a:xfrm>
          <a:prstGeom prst="rect">
            <a:avLst/>
          </a:prstGeom>
        </p:spPr>
      </p:pic>
      <p:sp>
        <p:nvSpPr>
          <p:cNvPr id="8" name="Rectángulo 7">
            <a:extLst>
              <a:ext uri="{FF2B5EF4-FFF2-40B4-BE49-F238E27FC236}">
                <a16:creationId xmlns:a16="http://schemas.microsoft.com/office/drawing/2014/main" id="{9328773C-1A2B-419C-A13C-8A8CA2610A7D}"/>
              </a:ext>
            </a:extLst>
          </p:cNvPr>
          <p:cNvSpPr/>
          <p:nvPr/>
        </p:nvSpPr>
        <p:spPr>
          <a:xfrm>
            <a:off x="7943358" y="6005601"/>
            <a:ext cx="4342564"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icrosoft JhengHei Light" panose="020B0304030504040204" pitchFamily="34" charset="-120"/>
              <a:ea typeface="Microsoft JhengHei Light" panose="020B0304030504040204" pitchFamily="34" charset="-120"/>
            </a:endParaRPr>
          </a:p>
        </p:txBody>
      </p:sp>
      <p:sp>
        <p:nvSpPr>
          <p:cNvPr id="9" name="CuadroTexto 8">
            <a:extLst>
              <a:ext uri="{FF2B5EF4-FFF2-40B4-BE49-F238E27FC236}">
                <a16:creationId xmlns:a16="http://schemas.microsoft.com/office/drawing/2014/main" id="{DFC2A9A3-F224-4ABB-8F2C-AD7F567A751A}"/>
              </a:ext>
            </a:extLst>
          </p:cNvPr>
          <p:cNvSpPr txBox="1"/>
          <p:nvPr/>
        </p:nvSpPr>
        <p:spPr>
          <a:xfrm>
            <a:off x="8198935" y="6151965"/>
            <a:ext cx="3970883" cy="400110"/>
          </a:xfrm>
          <a:prstGeom prst="rect">
            <a:avLst/>
          </a:prstGeom>
          <a:noFill/>
        </p:spPr>
        <p:txBody>
          <a:bodyPr wrap="square" rtlCol="0">
            <a:spAutoFit/>
          </a:bodyPr>
          <a:lstStyle/>
          <a:p>
            <a:r>
              <a:rPr lang="es-ES" sz="2000" dirty="0">
                <a:solidFill>
                  <a:schemeClr val="bg1"/>
                </a:solidFill>
                <a:latin typeface="Microsoft JhengHei Light" panose="020B0304030504040204" pitchFamily="34" charset="-120"/>
                <a:ea typeface="Microsoft JhengHei Light" panose="020B0304030504040204" pitchFamily="34" charset="-120"/>
                <a:cs typeface="Arial Black" panose="020B0604020202020204" pitchFamily="34" charset="0"/>
              </a:rPr>
              <a:t>www.ceit.es</a:t>
            </a:r>
          </a:p>
        </p:txBody>
      </p:sp>
    </p:spTree>
    <p:extLst>
      <p:ext uri="{BB962C8B-B14F-4D97-AF65-F5344CB8AC3E}">
        <p14:creationId xmlns:p14="http://schemas.microsoft.com/office/powerpoint/2010/main" val="382913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0D228B10-7444-8B4A-AC99-BB763CD84EB4}"/>
              </a:ext>
            </a:extLst>
          </p:cNvPr>
          <p:cNvPicPr>
            <a:picLocks noChangeAspect="1"/>
          </p:cNvPicPr>
          <p:nvPr/>
        </p:nvPicPr>
        <p:blipFill>
          <a:blip r:embed="rId2">
            <a:alphaModFix amt="36000"/>
          </a:blip>
          <a:stretch>
            <a:fillRect/>
          </a:stretch>
        </p:blipFill>
        <p:spPr>
          <a:xfrm>
            <a:off x="333865" y="369814"/>
            <a:ext cx="3960000" cy="6117692"/>
          </a:xfrm>
          <a:prstGeom prst="rect">
            <a:avLst/>
          </a:prstGeom>
        </p:spPr>
      </p:pic>
      <p:sp>
        <p:nvSpPr>
          <p:cNvPr id="7" name="Rectángulo 6">
            <a:extLst>
              <a:ext uri="{FF2B5EF4-FFF2-40B4-BE49-F238E27FC236}">
                <a16:creationId xmlns:a16="http://schemas.microsoft.com/office/drawing/2014/main" id="{0BB34ECD-391E-234F-B179-45DE0E19E9C8}"/>
              </a:ext>
            </a:extLst>
          </p:cNvPr>
          <p:cNvSpPr/>
          <p:nvPr/>
        </p:nvSpPr>
        <p:spPr>
          <a:xfrm>
            <a:off x="0" y="-1"/>
            <a:ext cx="3929744" cy="6858001"/>
          </a:xfrm>
          <a:prstGeom prst="rect">
            <a:avLst/>
          </a:prstGeom>
          <a:solidFill>
            <a:srgbClr val="9E004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1BE3A169-8622-8043-936D-A1C4B72E478D}"/>
              </a:ext>
            </a:extLst>
          </p:cNvPr>
          <p:cNvSpPr txBox="1"/>
          <p:nvPr/>
        </p:nvSpPr>
        <p:spPr>
          <a:xfrm>
            <a:off x="702403" y="5065228"/>
            <a:ext cx="3091542" cy="954107"/>
          </a:xfrm>
          <a:prstGeom prst="rect">
            <a:avLst/>
          </a:prstGeom>
          <a:noFill/>
        </p:spPr>
        <p:txBody>
          <a:bodyPr wrap="square" rtlCol="0">
            <a:spAutoFit/>
          </a:bodyPr>
          <a:lstStyle/>
          <a:p>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Perfil institucional</a:t>
            </a:r>
          </a:p>
        </p:txBody>
      </p:sp>
      <p:pic>
        <p:nvPicPr>
          <p:cNvPr id="11" name="Imagen 10">
            <a:extLst>
              <a:ext uri="{FF2B5EF4-FFF2-40B4-BE49-F238E27FC236}">
                <a16:creationId xmlns:a16="http://schemas.microsoft.com/office/drawing/2014/main" id="{FA1D8B92-8BC4-4E43-8267-8AA15D884C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403" y="740228"/>
            <a:ext cx="1606570" cy="1532787"/>
          </a:xfrm>
          <a:prstGeom prst="rect">
            <a:avLst/>
          </a:prstGeom>
        </p:spPr>
      </p:pic>
      <p:sp>
        <p:nvSpPr>
          <p:cNvPr id="16" name="CuadroTexto 15">
            <a:extLst>
              <a:ext uri="{FF2B5EF4-FFF2-40B4-BE49-F238E27FC236}">
                <a16:creationId xmlns:a16="http://schemas.microsoft.com/office/drawing/2014/main" id="{6830C018-7C49-1742-A1EF-230DED7CF604}"/>
              </a:ext>
            </a:extLst>
          </p:cNvPr>
          <p:cNvSpPr txBox="1"/>
          <p:nvPr/>
        </p:nvSpPr>
        <p:spPr>
          <a:xfrm>
            <a:off x="4890088" y="4707221"/>
            <a:ext cx="6425611" cy="1323439"/>
          </a:xfrm>
          <a:prstGeom prst="rect">
            <a:avLst/>
          </a:prstGeom>
          <a:noFill/>
        </p:spPr>
        <p:txBody>
          <a:bodyPr wrap="square" rtlCol="0">
            <a:spAutoFit/>
          </a:bodyPr>
          <a:lstStyle/>
          <a:p>
            <a:r>
              <a:rPr lang="es-ES" sz="1600" b="1" dirty="0">
                <a:latin typeface="Microsoft JhengHei Light" panose="020B0304030504040204" pitchFamily="34" charset="-120"/>
                <a:ea typeface="Microsoft JhengHei Light" panose="020B0304030504040204" pitchFamily="34" charset="-120"/>
                <a:cs typeface="Arial" panose="020B0604020202020204" pitchFamily="34" charset="0"/>
              </a:rPr>
              <a:t>Ceit</a:t>
            </a:r>
            <a:r>
              <a:rPr lang="es-ES" sz="1600" dirty="0">
                <a:latin typeface="Microsoft JhengHei Light" panose="020B0304030504040204" pitchFamily="34" charset="-120"/>
                <a:ea typeface="Microsoft JhengHei Light" panose="020B0304030504040204" pitchFamily="34" charset="-120"/>
                <a:cs typeface="Arial" panose="020B0604020202020204" pitchFamily="34" charset="0"/>
              </a:rPr>
              <a:t> es un centro tecnológico sin ánimo de lucro, creado por iniciativa de la Universidad de Navarra en 1982 y cuya tarea principal consiste en llevar a cabo proyectos industriales de investigación en estrecha colaboración con los departamentos de I+D de la empresas.</a:t>
            </a:r>
          </a:p>
        </p:txBody>
      </p:sp>
      <p:pic>
        <p:nvPicPr>
          <p:cNvPr id="19" name="Imagen 18">
            <a:extLst>
              <a:ext uri="{FF2B5EF4-FFF2-40B4-BE49-F238E27FC236}">
                <a16:creationId xmlns:a16="http://schemas.microsoft.com/office/drawing/2014/main" id="{FCDFCBB9-0433-5647-BBFD-9258A02F94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31340" y="905148"/>
            <a:ext cx="4392000" cy="3198228"/>
          </a:xfrm>
          <a:prstGeom prst="rect">
            <a:avLst/>
          </a:prstGeom>
        </p:spPr>
      </p:pic>
      <p:sp>
        <p:nvSpPr>
          <p:cNvPr id="20" name="CuadroTexto 19">
            <a:extLst>
              <a:ext uri="{FF2B5EF4-FFF2-40B4-BE49-F238E27FC236}">
                <a16:creationId xmlns:a16="http://schemas.microsoft.com/office/drawing/2014/main" id="{249BD626-0055-4870-AD0A-548D8420148E}"/>
              </a:ext>
            </a:extLst>
          </p:cNvPr>
          <p:cNvSpPr txBox="1"/>
          <p:nvPr/>
        </p:nvSpPr>
        <p:spPr>
          <a:xfrm>
            <a:off x="4890088" y="984043"/>
            <a:ext cx="3970883" cy="1077218"/>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Nuestro</a:t>
            </a:r>
          </a:p>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Origen</a:t>
            </a:r>
          </a:p>
        </p:txBody>
      </p:sp>
      <p:cxnSp>
        <p:nvCxnSpPr>
          <p:cNvPr id="22" name="Conector recto 21">
            <a:extLst>
              <a:ext uri="{FF2B5EF4-FFF2-40B4-BE49-F238E27FC236}">
                <a16:creationId xmlns:a16="http://schemas.microsoft.com/office/drawing/2014/main" id="{9851828B-6142-4F64-B1F4-9FB5CD6C9B45}"/>
              </a:ext>
            </a:extLst>
          </p:cNvPr>
          <p:cNvCxnSpPr>
            <a:cxnSpLocks/>
          </p:cNvCxnSpPr>
          <p:nvPr/>
        </p:nvCxnSpPr>
        <p:spPr>
          <a:xfrm>
            <a:off x="4985656" y="2205472"/>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757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C8B0C427-660B-B442-8757-AFA52FC493E7}"/>
              </a:ext>
            </a:extLst>
          </p:cNvPr>
          <p:cNvPicPr>
            <a:picLocks noChangeAspect="1"/>
          </p:cNvPicPr>
          <p:nvPr/>
        </p:nvPicPr>
        <p:blipFill>
          <a:blip r:embed="rId2">
            <a:alphaModFix amt="36000"/>
          </a:blip>
          <a:stretch>
            <a:fillRect/>
          </a:stretch>
        </p:blipFill>
        <p:spPr>
          <a:xfrm>
            <a:off x="333865" y="369814"/>
            <a:ext cx="3960000" cy="6117692"/>
          </a:xfrm>
          <a:prstGeom prst="rect">
            <a:avLst/>
          </a:prstGeom>
        </p:spPr>
      </p:pic>
      <p:sp>
        <p:nvSpPr>
          <p:cNvPr id="18" name="Rectángulo 17">
            <a:extLst>
              <a:ext uri="{FF2B5EF4-FFF2-40B4-BE49-F238E27FC236}">
                <a16:creationId xmlns:a16="http://schemas.microsoft.com/office/drawing/2014/main" id="{8CA60142-6476-4B1F-AE1E-9CC0E35F7A37}"/>
              </a:ext>
            </a:extLst>
          </p:cNvPr>
          <p:cNvSpPr/>
          <p:nvPr/>
        </p:nvSpPr>
        <p:spPr>
          <a:xfrm>
            <a:off x="0" y="-1"/>
            <a:ext cx="3929744" cy="6858001"/>
          </a:xfrm>
          <a:prstGeom prst="rect">
            <a:avLst/>
          </a:prstGeom>
          <a:solidFill>
            <a:srgbClr val="9E004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51DF2A25-DDC0-FF4B-B9E4-F87653D59EE6}"/>
              </a:ext>
            </a:extLst>
          </p:cNvPr>
          <p:cNvSpPr txBox="1"/>
          <p:nvPr/>
        </p:nvSpPr>
        <p:spPr>
          <a:xfrm>
            <a:off x="702403" y="5065228"/>
            <a:ext cx="3091542" cy="954107"/>
          </a:xfrm>
          <a:prstGeom prst="rect">
            <a:avLst/>
          </a:prstGeom>
          <a:noFill/>
        </p:spPr>
        <p:txBody>
          <a:bodyPr wrap="square" rtlCol="0">
            <a:spAutoFit/>
          </a:bodyPr>
          <a:lstStyle/>
          <a:p>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Perfil institucional</a:t>
            </a:r>
          </a:p>
        </p:txBody>
      </p:sp>
      <p:sp>
        <p:nvSpPr>
          <p:cNvPr id="28" name="CuadroTexto 27">
            <a:extLst>
              <a:ext uri="{FF2B5EF4-FFF2-40B4-BE49-F238E27FC236}">
                <a16:creationId xmlns:a16="http://schemas.microsoft.com/office/drawing/2014/main" id="{FE2657E0-2BEF-C745-A09E-9615ADD39F99}"/>
              </a:ext>
            </a:extLst>
          </p:cNvPr>
          <p:cNvSpPr txBox="1"/>
          <p:nvPr/>
        </p:nvSpPr>
        <p:spPr>
          <a:xfrm>
            <a:off x="4890088" y="984043"/>
            <a:ext cx="3970883" cy="1077218"/>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Nuestro</a:t>
            </a:r>
          </a:p>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Origen</a:t>
            </a:r>
          </a:p>
        </p:txBody>
      </p:sp>
      <p:cxnSp>
        <p:nvCxnSpPr>
          <p:cNvPr id="33" name="Conector recto 32">
            <a:extLst>
              <a:ext uri="{FF2B5EF4-FFF2-40B4-BE49-F238E27FC236}">
                <a16:creationId xmlns:a16="http://schemas.microsoft.com/office/drawing/2014/main" id="{25B1F1A7-E4DA-3449-AA39-CB0B9BBE69E7}"/>
              </a:ext>
            </a:extLst>
          </p:cNvPr>
          <p:cNvCxnSpPr>
            <a:cxnSpLocks/>
          </p:cNvCxnSpPr>
          <p:nvPr/>
        </p:nvCxnSpPr>
        <p:spPr>
          <a:xfrm>
            <a:off x="4985656" y="2205472"/>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411AF3A2-0181-4370-AA76-F659A8B085BB}"/>
              </a:ext>
            </a:extLst>
          </p:cNvPr>
          <p:cNvPicPr>
            <a:picLocks noChangeAspect="1" noChangeArrowheads="1"/>
          </p:cNvPicPr>
          <p:nvPr/>
        </p:nvPicPr>
        <p:blipFill>
          <a:blip r:embed="rId3"/>
          <a:srcRect/>
          <a:stretch>
            <a:fillRect/>
          </a:stretch>
        </p:blipFill>
        <p:spPr bwMode="auto">
          <a:xfrm>
            <a:off x="8121469" y="903809"/>
            <a:ext cx="3453443" cy="2524851"/>
          </a:xfrm>
          <a:prstGeom prst="rect">
            <a:avLst/>
          </a:prstGeom>
          <a:noFill/>
          <a:ln w="9525">
            <a:noFill/>
            <a:miter lim="800000"/>
            <a:headEnd/>
            <a:tailEnd/>
          </a:ln>
          <a:effectLst/>
        </p:spPr>
      </p:pic>
      <p:graphicFrame>
        <p:nvGraphicFramePr>
          <p:cNvPr id="14" name="Tabla 13">
            <a:extLst>
              <a:ext uri="{FF2B5EF4-FFF2-40B4-BE49-F238E27FC236}">
                <a16:creationId xmlns:a16="http://schemas.microsoft.com/office/drawing/2014/main" id="{98A95301-D5C8-4894-8E0F-369F0FAFB2A9}"/>
              </a:ext>
            </a:extLst>
          </p:cNvPr>
          <p:cNvGraphicFramePr>
            <a:graphicFrameLocks noGrp="1"/>
          </p:cNvGraphicFramePr>
          <p:nvPr>
            <p:extLst>
              <p:ext uri="{D42A27DB-BD31-4B8C-83A1-F6EECF244321}">
                <p14:modId xmlns:p14="http://schemas.microsoft.com/office/powerpoint/2010/main" val="3387960540"/>
              </p:ext>
            </p:extLst>
          </p:nvPr>
        </p:nvGraphicFramePr>
        <p:xfrm>
          <a:off x="4657095" y="3781817"/>
          <a:ext cx="6917817" cy="2749704"/>
        </p:xfrm>
        <a:graphic>
          <a:graphicData uri="http://schemas.openxmlformats.org/drawingml/2006/table">
            <a:tbl>
              <a:tblPr firstRow="1" bandRow="1">
                <a:tableStyleId>{5C22544A-7EE6-4342-B048-85BDC9FD1C3A}</a:tableStyleId>
              </a:tblPr>
              <a:tblGrid>
                <a:gridCol w="2305939">
                  <a:extLst>
                    <a:ext uri="{9D8B030D-6E8A-4147-A177-3AD203B41FA5}">
                      <a16:colId xmlns:a16="http://schemas.microsoft.com/office/drawing/2014/main" val="1441152833"/>
                    </a:ext>
                  </a:extLst>
                </a:gridCol>
                <a:gridCol w="2305939">
                  <a:extLst>
                    <a:ext uri="{9D8B030D-6E8A-4147-A177-3AD203B41FA5}">
                      <a16:colId xmlns:a16="http://schemas.microsoft.com/office/drawing/2014/main" val="4234812542"/>
                    </a:ext>
                  </a:extLst>
                </a:gridCol>
                <a:gridCol w="2305939">
                  <a:extLst>
                    <a:ext uri="{9D8B030D-6E8A-4147-A177-3AD203B41FA5}">
                      <a16:colId xmlns:a16="http://schemas.microsoft.com/office/drawing/2014/main" val="1245729351"/>
                    </a:ext>
                  </a:extLst>
                </a:gridCol>
              </a:tblGrid>
              <a:tr h="444234">
                <a:tc>
                  <a:txBody>
                    <a:bodyPr/>
                    <a:lstStyle/>
                    <a:p>
                      <a:pPr algn="ctr"/>
                      <a:r>
                        <a:rPr lang="es-ES" sz="3200" dirty="0">
                          <a:solidFill>
                            <a:srgbClr val="A60054"/>
                          </a:solidFill>
                          <a:latin typeface="Microsoft JhengHei" panose="020B0604030504040204" pitchFamily="34" charset="-120"/>
                          <a:ea typeface="Microsoft JhengHei" panose="020B0604030504040204" pitchFamily="34" charset="-120"/>
                          <a:cs typeface="Arial" panose="020B0604020202020204" pitchFamily="34" charset="0"/>
                        </a:rPr>
                        <a:t>17</a:t>
                      </a:r>
                    </a:p>
                  </a:txBody>
                  <a:tcPr marL="77826" marR="77826" marT="38913" marB="3891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sz="3200" dirty="0">
                          <a:solidFill>
                            <a:srgbClr val="A60054"/>
                          </a:solidFill>
                          <a:latin typeface="Microsoft JhengHei" panose="020B0604030504040204" pitchFamily="34" charset="-120"/>
                          <a:ea typeface="Microsoft JhengHei" panose="020B0604030504040204" pitchFamily="34" charset="-120"/>
                          <a:cs typeface="Arial" panose="020B0604020202020204" pitchFamily="34" charset="0"/>
                        </a:rPr>
                        <a:t>2</a:t>
                      </a:r>
                    </a:p>
                  </a:txBody>
                  <a:tcPr marL="77826" marR="77826" marT="38913" marB="3891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sz="3200" dirty="0">
                          <a:solidFill>
                            <a:srgbClr val="A60054"/>
                          </a:solidFill>
                          <a:latin typeface="Microsoft JhengHei" panose="020B0604030504040204" pitchFamily="34" charset="-120"/>
                          <a:ea typeface="Microsoft JhengHei" panose="020B0604030504040204" pitchFamily="34" charset="-120"/>
                          <a:cs typeface="Arial" panose="020B0604020202020204" pitchFamily="34" charset="0"/>
                        </a:rPr>
                        <a:t>9</a:t>
                      </a:r>
                    </a:p>
                  </a:txBody>
                  <a:tcPr marL="77826" marR="77826" marT="38913" marB="38913">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7369406"/>
                  </a:ext>
                </a:extLst>
              </a:tr>
              <a:tr h="737870">
                <a:tc>
                  <a:txBody>
                    <a:bodyPr/>
                    <a:lstStyle/>
                    <a:p>
                      <a:pPr algn="ctr"/>
                      <a:r>
                        <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rPr>
                        <a:t>FACULTADES</a:t>
                      </a:r>
                      <a:endParaRPr lang="es-ES" sz="120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endParaRPr>
                    </a:p>
                  </a:txBody>
                  <a:tcPr marL="77826" marR="77826" marT="38913" marB="38913">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rPr>
                        <a:t>HOSPITALES</a:t>
                      </a:r>
                      <a:endParaRPr lang="es-ES" sz="120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endParaRPr>
                    </a:p>
                  </a:txBody>
                  <a:tcPr marL="77826" marR="77826" marT="38913" marB="38913">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rPr>
                        <a:t>CENTROS E INSTITUTOS DE INVESTIGACIÓN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endParaRPr>
                    </a:p>
                  </a:txBody>
                  <a:tcPr marL="77826" marR="77826" marT="38913" marB="3891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2887419"/>
                  </a:ext>
                </a:extLst>
              </a:tr>
              <a:tr h="4182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A60054"/>
                          </a:solidFill>
                          <a:latin typeface="Microsoft JhengHei" panose="020B0604030504040204" pitchFamily="34" charset="-120"/>
                          <a:ea typeface="Microsoft JhengHei" panose="020B0604030504040204" pitchFamily="34" charset="-120"/>
                          <a:cs typeface="Arial" panose="020B0604020202020204" pitchFamily="34" charset="0"/>
                        </a:rPr>
                        <a:t>+6.500</a:t>
                      </a:r>
                    </a:p>
                  </a:txBody>
                  <a:tcPr marL="77826" marR="77826" marT="38913" marB="389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A60054"/>
                          </a:solidFill>
                          <a:latin typeface="Microsoft JhengHei" panose="020B0604030504040204" pitchFamily="34" charset="-120"/>
                          <a:ea typeface="Microsoft JhengHei" panose="020B0604030504040204" pitchFamily="34" charset="-120"/>
                          <a:cs typeface="Arial" panose="020B0604020202020204" pitchFamily="34" charset="0"/>
                        </a:rPr>
                        <a:t>+12.000</a:t>
                      </a:r>
                    </a:p>
                  </a:txBody>
                  <a:tcPr marL="77826" marR="77826" marT="38913" marB="389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A60054"/>
                          </a:solidFill>
                          <a:latin typeface="Microsoft JhengHei" panose="020B0604030504040204" pitchFamily="34" charset="-120"/>
                          <a:ea typeface="Microsoft JhengHei" panose="020B0604030504040204" pitchFamily="34" charset="-120"/>
                          <a:cs typeface="Arial" panose="020B0604020202020204" pitchFamily="34" charset="0"/>
                        </a:rPr>
                        <a:t>+1.500</a:t>
                      </a:r>
                    </a:p>
                  </a:txBody>
                  <a:tcPr marL="77826" marR="77826" marT="38913" marB="3891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7419407"/>
                  </a:ext>
                </a:extLst>
              </a:tr>
              <a:tr h="544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rPr>
                        <a:t>EMPLEADOS</a:t>
                      </a:r>
                    </a:p>
                    <a:p>
                      <a:pPr algn="ctr"/>
                      <a:endParaRPr lang="es-ES" sz="120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endParaRPr>
                    </a:p>
                  </a:txBody>
                  <a:tcPr marL="77826" marR="77826" marT="38913" marB="389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rPr>
                        <a:t>ESTUDIANTES/AÑO</a:t>
                      </a:r>
                    </a:p>
                    <a:p>
                      <a:pPr algn="ctr"/>
                      <a:endParaRPr lang="es-ES" sz="120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endParaRPr>
                    </a:p>
                  </a:txBody>
                  <a:tcPr marL="77826" marR="77826" marT="38913" marB="389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rPr>
                        <a:t>ARTÍCULOS DE INVESTIGACIÓN/AÑO</a:t>
                      </a:r>
                    </a:p>
                    <a:p>
                      <a:pPr algn="ctr"/>
                      <a:endParaRPr lang="es-ES" sz="1200" dirty="0">
                        <a:solidFill>
                          <a:schemeClr val="tx1"/>
                        </a:solidFill>
                        <a:latin typeface="Microsoft JhengHei Light" panose="020B0304030504040204" pitchFamily="34" charset="-120"/>
                        <a:ea typeface="Microsoft JhengHei Light" panose="020B0304030504040204" pitchFamily="34" charset="-120"/>
                        <a:cs typeface="Arial" panose="020B0604020202020204" pitchFamily="34" charset="0"/>
                      </a:endParaRPr>
                    </a:p>
                  </a:txBody>
                  <a:tcPr marL="77826" marR="77826" marT="38913" marB="3891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9700750"/>
                  </a:ext>
                </a:extLst>
              </a:tr>
            </a:tbl>
          </a:graphicData>
        </a:graphic>
      </p:graphicFrame>
      <p:pic>
        <p:nvPicPr>
          <p:cNvPr id="1028" name="Picture 4" descr="Media. University of Navarra">
            <a:extLst>
              <a:ext uri="{FF2B5EF4-FFF2-40B4-BE49-F238E27FC236}">
                <a16:creationId xmlns:a16="http://schemas.microsoft.com/office/drawing/2014/main" id="{C07F1510-E1BF-44F4-9D5A-C79E69D24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204" y="1107154"/>
            <a:ext cx="2119679" cy="95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21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9B5D699-3DD5-284C-AB9B-DBBF8FCF19B1}"/>
              </a:ext>
            </a:extLst>
          </p:cNvPr>
          <p:cNvPicPr>
            <a:picLocks noChangeAspect="1"/>
          </p:cNvPicPr>
          <p:nvPr/>
        </p:nvPicPr>
        <p:blipFill>
          <a:blip r:embed="rId2"/>
          <a:stretch>
            <a:fillRect/>
          </a:stretch>
        </p:blipFill>
        <p:spPr>
          <a:xfrm>
            <a:off x="279400" y="304800"/>
            <a:ext cx="11633200" cy="6248400"/>
          </a:xfrm>
          <a:prstGeom prst="rect">
            <a:avLst/>
          </a:prstGeom>
        </p:spPr>
      </p:pic>
      <p:sp>
        <p:nvSpPr>
          <p:cNvPr id="4" name="Rectángulo 3">
            <a:extLst>
              <a:ext uri="{FF2B5EF4-FFF2-40B4-BE49-F238E27FC236}">
                <a16:creationId xmlns:a16="http://schemas.microsoft.com/office/drawing/2014/main" id="{8DA77997-D830-4544-AE07-282CA2F9E289}"/>
              </a:ext>
            </a:extLst>
          </p:cNvPr>
          <p:cNvSpPr/>
          <p:nvPr/>
        </p:nvSpPr>
        <p:spPr>
          <a:xfrm>
            <a:off x="279400" y="304801"/>
            <a:ext cx="11636828" cy="6248399"/>
          </a:xfrm>
          <a:prstGeom prst="rect">
            <a:avLst/>
          </a:prstGeom>
          <a:gradFill>
            <a:gsLst>
              <a:gs pos="0">
                <a:srgbClr val="9E0048">
                  <a:alpha val="84000"/>
                </a:srgbClr>
              </a:gs>
              <a:gs pos="100000">
                <a:srgbClr val="9E0053">
                  <a:shade val="100000"/>
                  <a:satMod val="115000"/>
                  <a:lumMod val="86000"/>
                  <a:alpha val="9300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108A954A-CF7E-0845-BC93-D5D87DC242C6}"/>
              </a:ext>
            </a:extLst>
          </p:cNvPr>
          <p:cNvSpPr/>
          <p:nvPr/>
        </p:nvSpPr>
        <p:spPr>
          <a:xfrm>
            <a:off x="1322615" y="2232933"/>
            <a:ext cx="2392135" cy="2392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87E7019-213E-6E40-B9F3-06ED74C8D8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3550" y="2693402"/>
            <a:ext cx="1606570" cy="1532787"/>
          </a:xfrm>
          <a:prstGeom prst="rect">
            <a:avLst/>
          </a:prstGeom>
        </p:spPr>
      </p:pic>
      <p:sp>
        <p:nvSpPr>
          <p:cNvPr id="10" name="CuadroTexto 9">
            <a:extLst>
              <a:ext uri="{FF2B5EF4-FFF2-40B4-BE49-F238E27FC236}">
                <a16:creationId xmlns:a16="http://schemas.microsoft.com/office/drawing/2014/main" id="{6B141600-2666-3D49-8862-945DF6A28CF7}"/>
              </a:ext>
            </a:extLst>
          </p:cNvPr>
          <p:cNvSpPr txBox="1"/>
          <p:nvPr/>
        </p:nvSpPr>
        <p:spPr>
          <a:xfrm>
            <a:off x="4374696" y="2690384"/>
            <a:ext cx="7539718" cy="1535805"/>
          </a:xfrm>
          <a:prstGeom prst="rect">
            <a:avLst/>
          </a:prstGeom>
          <a:noFill/>
        </p:spPr>
        <p:txBody>
          <a:bodyPr wrap="square" rtlCol="0">
            <a:spAutoFit/>
          </a:bodyPr>
          <a:lstStyle/>
          <a:p>
            <a:r>
              <a:rPr lang="es-ES" sz="4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Researching </a:t>
            </a:r>
            <a:r>
              <a:rPr lang="es-ES" sz="40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today</a:t>
            </a:r>
            <a:r>
              <a:rPr lang="es-ES" sz="4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p>
          <a:p>
            <a:pPr>
              <a:lnSpc>
                <a:spcPct val="150000"/>
              </a:lnSpc>
            </a:pPr>
            <a:r>
              <a:rPr lang="es-ES" sz="40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Creating</a:t>
            </a:r>
            <a:r>
              <a:rPr lang="es-ES" sz="4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the future</a:t>
            </a:r>
          </a:p>
        </p:txBody>
      </p:sp>
    </p:spTree>
    <p:extLst>
      <p:ext uri="{BB962C8B-B14F-4D97-AF65-F5344CB8AC3E}">
        <p14:creationId xmlns:p14="http://schemas.microsoft.com/office/powerpoint/2010/main" val="1217031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8A193060-328C-DD40-840B-4955EC5D6E26}"/>
              </a:ext>
            </a:extLst>
          </p:cNvPr>
          <p:cNvPicPr>
            <a:picLocks noChangeAspect="1"/>
          </p:cNvPicPr>
          <p:nvPr/>
        </p:nvPicPr>
        <p:blipFill>
          <a:blip r:embed="rId2">
            <a:alphaModFix amt="36000"/>
          </a:blip>
          <a:stretch>
            <a:fillRect/>
          </a:stretch>
        </p:blipFill>
        <p:spPr>
          <a:xfrm>
            <a:off x="333865" y="369814"/>
            <a:ext cx="3960000" cy="6117692"/>
          </a:xfrm>
          <a:prstGeom prst="rect">
            <a:avLst/>
          </a:prstGeom>
        </p:spPr>
      </p:pic>
      <p:sp>
        <p:nvSpPr>
          <p:cNvPr id="7" name="Rectángulo 6">
            <a:extLst>
              <a:ext uri="{FF2B5EF4-FFF2-40B4-BE49-F238E27FC236}">
                <a16:creationId xmlns:a16="http://schemas.microsoft.com/office/drawing/2014/main" id="{0BB34ECD-391E-234F-B179-45DE0E19E9C8}"/>
              </a:ext>
            </a:extLst>
          </p:cNvPr>
          <p:cNvSpPr/>
          <p:nvPr/>
        </p:nvSpPr>
        <p:spPr>
          <a:xfrm>
            <a:off x="-1" y="0"/>
            <a:ext cx="3989783" cy="6858000"/>
          </a:xfrm>
          <a:prstGeom prst="rect">
            <a:avLst/>
          </a:prstGeom>
          <a:solidFill>
            <a:srgbClr val="9E004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1BE3A169-8622-8043-936D-A1C4B72E478D}"/>
              </a:ext>
            </a:extLst>
          </p:cNvPr>
          <p:cNvSpPr txBox="1"/>
          <p:nvPr/>
        </p:nvSpPr>
        <p:spPr>
          <a:xfrm>
            <a:off x="702403" y="4245984"/>
            <a:ext cx="3091542" cy="1384995"/>
          </a:xfrm>
          <a:prstGeom prst="rect">
            <a:avLst/>
          </a:prstGeom>
          <a:noFill/>
        </p:spPr>
        <p:txBody>
          <a:bodyPr wrap="square" rtlCol="0">
            <a:spAutoFit/>
          </a:bodyPr>
          <a:lstStyle/>
          <a:p>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Researching</a:t>
            </a:r>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Today</a:t>
            </a:r>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Creating</a:t>
            </a:r>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the</a:t>
            </a:r>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future</a:t>
            </a:r>
            <a:endPar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1" name="Imagen 10">
            <a:extLst>
              <a:ext uri="{FF2B5EF4-FFF2-40B4-BE49-F238E27FC236}">
                <a16:creationId xmlns:a16="http://schemas.microsoft.com/office/drawing/2014/main" id="{FA1D8B92-8BC4-4E43-8267-8AA15D884C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403" y="740228"/>
            <a:ext cx="1606570" cy="1532787"/>
          </a:xfrm>
          <a:prstGeom prst="rect">
            <a:avLst/>
          </a:prstGeom>
        </p:spPr>
      </p:pic>
      <p:grpSp>
        <p:nvGrpSpPr>
          <p:cNvPr id="2" name="Grupo 1">
            <a:extLst>
              <a:ext uri="{FF2B5EF4-FFF2-40B4-BE49-F238E27FC236}">
                <a16:creationId xmlns:a16="http://schemas.microsoft.com/office/drawing/2014/main" id="{440F48E2-980A-A34D-8E43-77B0CDAB61A5}"/>
              </a:ext>
            </a:extLst>
          </p:cNvPr>
          <p:cNvGrpSpPr/>
          <p:nvPr/>
        </p:nvGrpSpPr>
        <p:grpSpPr>
          <a:xfrm>
            <a:off x="4985656" y="947838"/>
            <a:ext cx="3970883" cy="744157"/>
            <a:chOff x="4890088" y="1533186"/>
            <a:chExt cx="3970883" cy="744157"/>
          </a:xfrm>
        </p:grpSpPr>
        <p:sp>
          <p:nvSpPr>
            <p:cNvPr id="10" name="CuadroTexto 9">
              <a:extLst>
                <a:ext uri="{FF2B5EF4-FFF2-40B4-BE49-F238E27FC236}">
                  <a16:creationId xmlns:a16="http://schemas.microsoft.com/office/drawing/2014/main" id="{18EFAA20-A203-8C45-8DF2-F4ABE1D6EDF4}"/>
                </a:ext>
              </a:extLst>
            </p:cNvPr>
            <p:cNvSpPr txBox="1"/>
            <p:nvPr/>
          </p:nvSpPr>
          <p:spPr>
            <a:xfrm>
              <a:off x="4890088" y="1533186"/>
              <a:ext cx="3970883" cy="584775"/>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Nuestra misión</a:t>
              </a:r>
            </a:p>
          </p:txBody>
        </p:sp>
        <p:cxnSp>
          <p:nvCxnSpPr>
            <p:cNvPr id="14" name="Conector recto 13">
              <a:extLst>
                <a:ext uri="{FF2B5EF4-FFF2-40B4-BE49-F238E27FC236}">
                  <a16:creationId xmlns:a16="http://schemas.microsoft.com/office/drawing/2014/main" id="{F5CB5123-EAC5-B147-9A24-124C847B49B3}"/>
                </a:ext>
              </a:extLst>
            </p:cNvPr>
            <p:cNvCxnSpPr>
              <a:cxnSpLocks/>
            </p:cNvCxnSpPr>
            <p:nvPr/>
          </p:nvCxnSpPr>
          <p:spPr>
            <a:xfrm>
              <a:off x="4985656" y="2277343"/>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grpSp>
      <p:sp>
        <p:nvSpPr>
          <p:cNvPr id="16" name="CuadroTexto 15">
            <a:extLst>
              <a:ext uri="{FF2B5EF4-FFF2-40B4-BE49-F238E27FC236}">
                <a16:creationId xmlns:a16="http://schemas.microsoft.com/office/drawing/2014/main" id="{6830C018-7C49-1742-A1EF-230DED7CF604}"/>
              </a:ext>
            </a:extLst>
          </p:cNvPr>
          <p:cNvSpPr txBox="1"/>
          <p:nvPr/>
        </p:nvSpPr>
        <p:spPr>
          <a:xfrm>
            <a:off x="4985656" y="2060656"/>
            <a:ext cx="6561302" cy="1600438"/>
          </a:xfrm>
          <a:prstGeom prst="rect">
            <a:avLst/>
          </a:prstGeom>
          <a:noFill/>
        </p:spPr>
        <p:txBody>
          <a:bodyPr wrap="square" rtlCol="0">
            <a:spAutoFit/>
          </a:bodyPr>
          <a:lstStyle/>
          <a:p>
            <a:r>
              <a:rPr lang="es-ES" sz="1400" dirty="0">
                <a:latin typeface="Microsoft JhengHei Light" panose="020B0304030504040204" pitchFamily="34" charset="-120"/>
                <a:ea typeface="Microsoft JhengHei Light" panose="020B0304030504040204" pitchFamily="34" charset="-120"/>
                <a:cs typeface="Arial" panose="020B0604020202020204" pitchFamily="34" charset="0"/>
              </a:rPr>
              <a:t>La Misión de Ceit es contribuir a mejorar la </a:t>
            </a:r>
            <a:r>
              <a:rPr lang="es-ES" sz="1400" b="1" dirty="0">
                <a:latin typeface="Microsoft JhengHei Light" panose="020B0304030504040204" pitchFamily="34" charset="-120"/>
                <a:ea typeface="Microsoft JhengHei Light" panose="020B0304030504040204" pitchFamily="34" charset="-120"/>
                <a:cs typeface="Arial" panose="020B0604020202020204" pitchFamily="34" charset="0"/>
              </a:rPr>
              <a:t>competitividad del tejido empresarial</a:t>
            </a:r>
            <a:r>
              <a:rPr lang="es-ES" sz="1400" dirty="0">
                <a:latin typeface="Microsoft JhengHei Light" panose="020B0304030504040204" pitchFamily="34" charset="-120"/>
                <a:ea typeface="Microsoft JhengHei Light" panose="020B0304030504040204" pitchFamily="34" charset="-120"/>
                <a:cs typeface="Arial" panose="020B0604020202020204" pitchFamily="34" charset="0"/>
              </a:rPr>
              <a:t>, a través de proyectos de </a:t>
            </a:r>
            <a:r>
              <a:rPr lang="es-ES" sz="1400" b="1" dirty="0">
                <a:latin typeface="Microsoft JhengHei Light" panose="020B0304030504040204" pitchFamily="34" charset="-120"/>
                <a:ea typeface="Microsoft JhengHei Light" panose="020B0304030504040204" pitchFamily="34" charset="-120"/>
                <a:cs typeface="Arial" panose="020B0604020202020204" pitchFamily="34" charset="0"/>
              </a:rPr>
              <a:t>investigación aplicada </a:t>
            </a:r>
            <a:r>
              <a:rPr lang="es-ES" sz="1400" dirty="0">
                <a:latin typeface="Microsoft JhengHei Light" panose="020B0304030504040204" pitchFamily="34" charset="-120"/>
                <a:ea typeface="Microsoft JhengHei Light" panose="020B0304030504040204" pitchFamily="34" charset="-120"/>
                <a:cs typeface="Arial" panose="020B0604020202020204" pitchFamily="34" charset="0"/>
              </a:rPr>
              <a:t>que generen soluciones avanzadas basadas en la excelencia científica y tecnológica. </a:t>
            </a:r>
          </a:p>
          <a:p>
            <a:endParaRPr lang="es-ES" sz="1400" dirty="0">
              <a:latin typeface="Microsoft JhengHei Light" panose="020B0304030504040204" pitchFamily="34" charset="-120"/>
              <a:ea typeface="Microsoft JhengHei Light" panose="020B0304030504040204" pitchFamily="34" charset="-120"/>
              <a:cs typeface="Arial" panose="020B0604020202020204" pitchFamily="34" charset="0"/>
            </a:endParaRPr>
          </a:p>
          <a:p>
            <a:r>
              <a:rPr lang="es-ES" sz="1400" dirty="0">
                <a:latin typeface="Microsoft JhengHei Light" panose="020B0304030504040204" pitchFamily="34" charset="-120"/>
                <a:ea typeface="Microsoft JhengHei Light" panose="020B0304030504040204" pitchFamily="34" charset="-120"/>
                <a:cs typeface="Arial" panose="020B0604020202020204" pitchFamily="34" charset="0"/>
              </a:rPr>
              <a:t>Asimismo, Ceit pretende contribuir a la </a:t>
            </a:r>
            <a:r>
              <a:rPr lang="es-ES" sz="1400" b="1" dirty="0">
                <a:latin typeface="Microsoft JhengHei Light" panose="020B0304030504040204" pitchFamily="34" charset="-120"/>
                <a:ea typeface="Microsoft JhengHei Light" panose="020B0304030504040204" pitchFamily="34" charset="-120"/>
                <a:cs typeface="Arial" panose="020B0604020202020204" pitchFamily="34" charset="0"/>
              </a:rPr>
              <a:t>formación de jóvenes investigadores</a:t>
            </a:r>
            <a:r>
              <a:rPr lang="es-ES" sz="1400" dirty="0">
                <a:latin typeface="Microsoft JhengHei Light" panose="020B0304030504040204" pitchFamily="34" charset="-120"/>
                <a:ea typeface="Microsoft JhengHei Light" panose="020B0304030504040204" pitchFamily="34" charset="-120"/>
                <a:cs typeface="Arial" panose="020B0604020202020204" pitchFamily="34" charset="0"/>
              </a:rPr>
              <a:t> que lideren los cambios necesarios para conducir a las compañías al primer nivel de la competitividad internacional.</a:t>
            </a:r>
          </a:p>
        </p:txBody>
      </p:sp>
    </p:spTree>
    <p:extLst>
      <p:ext uri="{BB962C8B-B14F-4D97-AF65-F5344CB8AC3E}">
        <p14:creationId xmlns:p14="http://schemas.microsoft.com/office/powerpoint/2010/main" val="92098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8A193060-328C-DD40-840B-4955EC5D6E26}"/>
              </a:ext>
            </a:extLst>
          </p:cNvPr>
          <p:cNvPicPr>
            <a:picLocks noChangeAspect="1"/>
          </p:cNvPicPr>
          <p:nvPr/>
        </p:nvPicPr>
        <p:blipFill>
          <a:blip r:embed="rId2">
            <a:alphaModFix amt="36000"/>
          </a:blip>
          <a:stretch>
            <a:fillRect/>
          </a:stretch>
        </p:blipFill>
        <p:spPr>
          <a:xfrm>
            <a:off x="333865" y="369814"/>
            <a:ext cx="3960000" cy="6117692"/>
          </a:xfrm>
          <a:prstGeom prst="rect">
            <a:avLst/>
          </a:prstGeom>
        </p:spPr>
      </p:pic>
      <p:pic>
        <p:nvPicPr>
          <p:cNvPr id="6" name="Imagen 5">
            <a:extLst>
              <a:ext uri="{FF2B5EF4-FFF2-40B4-BE49-F238E27FC236}">
                <a16:creationId xmlns:a16="http://schemas.microsoft.com/office/drawing/2014/main" id="{47CC8D29-F66D-E042-9DA7-84ED8859E4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7"/>
          <a:stretch/>
        </p:blipFill>
        <p:spPr>
          <a:xfrm>
            <a:off x="9886991" y="3702859"/>
            <a:ext cx="1702800" cy="2527200"/>
          </a:xfrm>
          <a:prstGeom prst="rect">
            <a:avLst/>
          </a:prstGeom>
        </p:spPr>
      </p:pic>
      <p:sp>
        <p:nvSpPr>
          <p:cNvPr id="7" name="Rectángulo 6">
            <a:extLst>
              <a:ext uri="{FF2B5EF4-FFF2-40B4-BE49-F238E27FC236}">
                <a16:creationId xmlns:a16="http://schemas.microsoft.com/office/drawing/2014/main" id="{0BB34ECD-391E-234F-B179-45DE0E19E9C8}"/>
              </a:ext>
            </a:extLst>
          </p:cNvPr>
          <p:cNvSpPr/>
          <p:nvPr/>
        </p:nvSpPr>
        <p:spPr>
          <a:xfrm>
            <a:off x="-1" y="0"/>
            <a:ext cx="3989783" cy="6858000"/>
          </a:xfrm>
          <a:prstGeom prst="rect">
            <a:avLst/>
          </a:prstGeom>
          <a:solidFill>
            <a:srgbClr val="9E004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1BE3A169-8622-8043-936D-A1C4B72E478D}"/>
              </a:ext>
            </a:extLst>
          </p:cNvPr>
          <p:cNvSpPr txBox="1"/>
          <p:nvPr/>
        </p:nvSpPr>
        <p:spPr>
          <a:xfrm>
            <a:off x="702403" y="4245984"/>
            <a:ext cx="3091542" cy="1384995"/>
          </a:xfrm>
          <a:prstGeom prst="rect">
            <a:avLst/>
          </a:prstGeom>
          <a:noFill/>
        </p:spPr>
        <p:txBody>
          <a:bodyPr wrap="square" rtlCol="0">
            <a:spAutoFit/>
          </a:bodyPr>
          <a:lstStyle/>
          <a:p>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Researching</a:t>
            </a:r>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Today</a:t>
            </a:r>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Creating</a:t>
            </a:r>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the</a:t>
            </a:r>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s-ES" sz="28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future</a:t>
            </a:r>
            <a:endPar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1" name="Imagen 10">
            <a:extLst>
              <a:ext uri="{FF2B5EF4-FFF2-40B4-BE49-F238E27FC236}">
                <a16:creationId xmlns:a16="http://schemas.microsoft.com/office/drawing/2014/main" id="{FA1D8B92-8BC4-4E43-8267-8AA15D884C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403" y="740228"/>
            <a:ext cx="1606570" cy="1532787"/>
          </a:xfrm>
          <a:prstGeom prst="rect">
            <a:avLst/>
          </a:prstGeom>
        </p:spPr>
      </p:pic>
      <p:grpSp>
        <p:nvGrpSpPr>
          <p:cNvPr id="2" name="Grupo 1">
            <a:extLst>
              <a:ext uri="{FF2B5EF4-FFF2-40B4-BE49-F238E27FC236}">
                <a16:creationId xmlns:a16="http://schemas.microsoft.com/office/drawing/2014/main" id="{440F48E2-980A-A34D-8E43-77B0CDAB61A5}"/>
              </a:ext>
            </a:extLst>
          </p:cNvPr>
          <p:cNvGrpSpPr/>
          <p:nvPr/>
        </p:nvGrpSpPr>
        <p:grpSpPr>
          <a:xfrm>
            <a:off x="4985656" y="947838"/>
            <a:ext cx="3970883" cy="744157"/>
            <a:chOff x="4890088" y="1533186"/>
            <a:chExt cx="3970883" cy="744157"/>
          </a:xfrm>
        </p:grpSpPr>
        <p:sp>
          <p:nvSpPr>
            <p:cNvPr id="10" name="CuadroTexto 9">
              <a:extLst>
                <a:ext uri="{FF2B5EF4-FFF2-40B4-BE49-F238E27FC236}">
                  <a16:creationId xmlns:a16="http://schemas.microsoft.com/office/drawing/2014/main" id="{18EFAA20-A203-8C45-8DF2-F4ABE1D6EDF4}"/>
                </a:ext>
              </a:extLst>
            </p:cNvPr>
            <p:cNvSpPr txBox="1"/>
            <p:nvPr/>
          </p:nvSpPr>
          <p:spPr>
            <a:xfrm>
              <a:off x="4890088" y="1533186"/>
              <a:ext cx="3970883" cy="584775"/>
            </a:xfrm>
            <a:prstGeom prst="rect">
              <a:avLst/>
            </a:prstGeom>
            <a:noFill/>
          </p:spPr>
          <p:txBody>
            <a:bodyPr wrap="square" rtlCol="0">
              <a:spAutoFit/>
            </a:bodyPr>
            <a:lstStyle/>
            <a:p>
              <a:r>
                <a:rPr lang="es-ES" sz="3200" b="1" dirty="0">
                  <a:latin typeface="Microsoft JhengHei" panose="020B0604030504040204" pitchFamily="34" charset="-120"/>
                  <a:ea typeface="Microsoft JhengHei" panose="020B0604030504040204" pitchFamily="34" charset="-120"/>
                  <a:cs typeface="Arial" panose="020B0604020202020204" pitchFamily="34" charset="0"/>
                </a:rPr>
                <a:t>Nuestra visión</a:t>
              </a:r>
            </a:p>
          </p:txBody>
        </p:sp>
        <p:cxnSp>
          <p:nvCxnSpPr>
            <p:cNvPr id="14" name="Conector recto 13">
              <a:extLst>
                <a:ext uri="{FF2B5EF4-FFF2-40B4-BE49-F238E27FC236}">
                  <a16:creationId xmlns:a16="http://schemas.microsoft.com/office/drawing/2014/main" id="{F5CB5123-EAC5-B147-9A24-124C847B49B3}"/>
                </a:ext>
              </a:extLst>
            </p:cNvPr>
            <p:cNvCxnSpPr>
              <a:cxnSpLocks/>
            </p:cNvCxnSpPr>
            <p:nvPr/>
          </p:nvCxnSpPr>
          <p:spPr>
            <a:xfrm>
              <a:off x="4985656" y="2277343"/>
              <a:ext cx="653144"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grpSp>
      <p:sp>
        <p:nvSpPr>
          <p:cNvPr id="16" name="CuadroTexto 15">
            <a:extLst>
              <a:ext uri="{FF2B5EF4-FFF2-40B4-BE49-F238E27FC236}">
                <a16:creationId xmlns:a16="http://schemas.microsoft.com/office/drawing/2014/main" id="{6830C018-7C49-1742-A1EF-230DED7CF604}"/>
              </a:ext>
            </a:extLst>
          </p:cNvPr>
          <p:cNvSpPr txBox="1"/>
          <p:nvPr/>
        </p:nvSpPr>
        <p:spPr>
          <a:xfrm>
            <a:off x="4985656" y="2060656"/>
            <a:ext cx="6561302" cy="738664"/>
          </a:xfrm>
          <a:prstGeom prst="rect">
            <a:avLst/>
          </a:prstGeom>
          <a:noFill/>
        </p:spPr>
        <p:txBody>
          <a:bodyPr wrap="square" rtlCol="0">
            <a:spAutoFit/>
          </a:bodyPr>
          <a:lstStyle/>
          <a:p>
            <a:r>
              <a:rPr lang="es-ES" sz="1400" dirty="0">
                <a:latin typeface="Microsoft JhengHei Light" panose="020B0304030504040204" pitchFamily="34" charset="-120"/>
                <a:ea typeface="Microsoft JhengHei Light" panose="020B0304030504040204" pitchFamily="34" charset="-120"/>
                <a:cs typeface="Arial" panose="020B0604020202020204" pitchFamily="34" charset="0"/>
              </a:rPr>
              <a:t>Ser un centro tecnológico de referencia internacional en el que todos los grupos de investigación sean reconocidos por su excelencia científica y su capacidad de aportar valor añadido a la industria.</a:t>
            </a:r>
          </a:p>
        </p:txBody>
      </p:sp>
      <p:sp>
        <p:nvSpPr>
          <p:cNvPr id="19" name="CuadroTexto 18">
            <a:extLst>
              <a:ext uri="{FF2B5EF4-FFF2-40B4-BE49-F238E27FC236}">
                <a16:creationId xmlns:a16="http://schemas.microsoft.com/office/drawing/2014/main" id="{5B5D5877-4674-EA44-8E16-2340DA1DA3F8}"/>
              </a:ext>
            </a:extLst>
          </p:cNvPr>
          <p:cNvSpPr txBox="1"/>
          <p:nvPr/>
        </p:nvSpPr>
        <p:spPr>
          <a:xfrm>
            <a:off x="5017426" y="3205742"/>
            <a:ext cx="1893608" cy="307777"/>
          </a:xfrm>
          <a:prstGeom prst="rect">
            <a:avLst/>
          </a:prstGeom>
          <a:noFill/>
        </p:spPr>
        <p:txBody>
          <a:bodyPr wrap="square" rtlCol="0">
            <a:spAutoFit/>
          </a:bodyPr>
          <a:lstStyle/>
          <a:p>
            <a:r>
              <a:rPr lang="es-ES" sz="1400" b="1" dirty="0">
                <a:latin typeface="Microsoft JhengHei" panose="020B0604030504040204" pitchFamily="34" charset="-120"/>
                <a:ea typeface="Microsoft JhengHei" panose="020B0604030504040204" pitchFamily="34" charset="-120"/>
                <a:cs typeface="Arial" panose="020B0604020202020204" pitchFamily="34" charset="0"/>
              </a:rPr>
              <a:t>Especialización</a:t>
            </a:r>
          </a:p>
        </p:txBody>
      </p:sp>
      <p:sp>
        <p:nvSpPr>
          <p:cNvPr id="20" name="CuadroTexto 19">
            <a:extLst>
              <a:ext uri="{FF2B5EF4-FFF2-40B4-BE49-F238E27FC236}">
                <a16:creationId xmlns:a16="http://schemas.microsoft.com/office/drawing/2014/main" id="{4D2E4BCA-85EF-D44D-A6B2-BF83CD862796}"/>
              </a:ext>
            </a:extLst>
          </p:cNvPr>
          <p:cNvSpPr txBox="1"/>
          <p:nvPr/>
        </p:nvSpPr>
        <p:spPr>
          <a:xfrm>
            <a:off x="7325089" y="3204411"/>
            <a:ext cx="2901871" cy="307777"/>
          </a:xfrm>
          <a:prstGeom prst="rect">
            <a:avLst/>
          </a:prstGeom>
          <a:noFill/>
        </p:spPr>
        <p:txBody>
          <a:bodyPr wrap="square" rtlCol="0">
            <a:spAutoFit/>
          </a:bodyPr>
          <a:lstStyle/>
          <a:p>
            <a:r>
              <a:rPr lang="es-ES" sz="1400" b="1" dirty="0">
                <a:latin typeface="Microsoft JhengHei" panose="020B0604030504040204" pitchFamily="34" charset="-120"/>
                <a:ea typeface="Microsoft JhengHei" panose="020B0604030504040204" pitchFamily="34" charset="-120"/>
                <a:cs typeface="Arial" panose="020B0604020202020204" pitchFamily="34" charset="0"/>
              </a:rPr>
              <a:t>Activos Tecnológicos</a:t>
            </a:r>
          </a:p>
        </p:txBody>
      </p:sp>
      <p:sp>
        <p:nvSpPr>
          <p:cNvPr id="28" name="Rectángulo 27">
            <a:extLst>
              <a:ext uri="{FF2B5EF4-FFF2-40B4-BE49-F238E27FC236}">
                <a16:creationId xmlns:a16="http://schemas.microsoft.com/office/drawing/2014/main" id="{C67FB926-1C4C-8F47-932E-CCE29391C0DD}"/>
              </a:ext>
            </a:extLst>
          </p:cNvPr>
          <p:cNvSpPr/>
          <p:nvPr/>
        </p:nvSpPr>
        <p:spPr>
          <a:xfrm>
            <a:off x="9886991" y="3702859"/>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31" name="CuadroTexto 30">
            <a:extLst>
              <a:ext uri="{FF2B5EF4-FFF2-40B4-BE49-F238E27FC236}">
                <a16:creationId xmlns:a16="http://schemas.microsoft.com/office/drawing/2014/main" id="{85E32EA5-B6BB-1949-A745-308256354AD3}"/>
              </a:ext>
            </a:extLst>
          </p:cNvPr>
          <p:cNvSpPr txBox="1"/>
          <p:nvPr/>
        </p:nvSpPr>
        <p:spPr>
          <a:xfrm>
            <a:off x="9886991" y="3205742"/>
            <a:ext cx="1024688" cy="307777"/>
          </a:xfrm>
          <a:prstGeom prst="rect">
            <a:avLst/>
          </a:prstGeom>
          <a:noFill/>
        </p:spPr>
        <p:txBody>
          <a:bodyPr wrap="square" rtlCol="0">
            <a:spAutoFit/>
          </a:bodyPr>
          <a:lstStyle/>
          <a:p>
            <a:r>
              <a:rPr lang="es-ES" sz="1400" b="1" dirty="0">
                <a:latin typeface="Microsoft JhengHei" panose="020B0604030504040204" pitchFamily="34" charset="-120"/>
                <a:ea typeface="Microsoft JhengHei" panose="020B0604030504040204" pitchFamily="34" charset="-120"/>
                <a:cs typeface="Arial" panose="020B0604020202020204" pitchFamily="34" charset="0"/>
              </a:rPr>
              <a:t>Talento</a:t>
            </a:r>
          </a:p>
        </p:txBody>
      </p:sp>
      <p:pic>
        <p:nvPicPr>
          <p:cNvPr id="36" name="Imagen 35">
            <a:extLst>
              <a:ext uri="{FF2B5EF4-FFF2-40B4-BE49-F238E27FC236}">
                <a16:creationId xmlns:a16="http://schemas.microsoft.com/office/drawing/2014/main" id="{BA2CD62B-F323-4640-A442-C64A988E911B}"/>
              </a:ext>
            </a:extLst>
          </p:cNvPr>
          <p:cNvPicPr>
            <a:picLocks noChangeAspect="1"/>
          </p:cNvPicPr>
          <p:nvPr/>
        </p:nvPicPr>
        <p:blipFill>
          <a:blip r:embed="rId5"/>
          <a:stretch>
            <a:fillRect/>
          </a:stretch>
        </p:blipFill>
        <p:spPr>
          <a:xfrm>
            <a:off x="7371653" y="3702859"/>
            <a:ext cx="1701732" cy="2527200"/>
          </a:xfrm>
          <a:prstGeom prst="rect">
            <a:avLst/>
          </a:prstGeom>
        </p:spPr>
      </p:pic>
      <p:pic>
        <p:nvPicPr>
          <p:cNvPr id="37" name="Imagen 36">
            <a:extLst>
              <a:ext uri="{FF2B5EF4-FFF2-40B4-BE49-F238E27FC236}">
                <a16:creationId xmlns:a16="http://schemas.microsoft.com/office/drawing/2014/main" id="{555998FB-63C9-A24F-9204-D03AB689A932}"/>
              </a:ext>
            </a:extLst>
          </p:cNvPr>
          <p:cNvPicPr>
            <a:picLocks noChangeAspect="1"/>
          </p:cNvPicPr>
          <p:nvPr/>
        </p:nvPicPr>
        <p:blipFill>
          <a:blip r:embed="rId6"/>
          <a:stretch>
            <a:fillRect/>
          </a:stretch>
        </p:blipFill>
        <p:spPr>
          <a:xfrm>
            <a:off x="5073395" y="3711432"/>
            <a:ext cx="1702800" cy="2510053"/>
          </a:xfrm>
          <a:prstGeom prst="rect">
            <a:avLst/>
          </a:prstGeom>
        </p:spPr>
      </p:pic>
      <p:sp>
        <p:nvSpPr>
          <p:cNvPr id="38" name="Rectángulo 37">
            <a:extLst>
              <a:ext uri="{FF2B5EF4-FFF2-40B4-BE49-F238E27FC236}">
                <a16:creationId xmlns:a16="http://schemas.microsoft.com/office/drawing/2014/main" id="{AF23AE04-91A5-B84C-8243-9E2F1A650F06}"/>
              </a:ext>
            </a:extLst>
          </p:cNvPr>
          <p:cNvSpPr/>
          <p:nvPr/>
        </p:nvSpPr>
        <p:spPr>
          <a:xfrm>
            <a:off x="5073395" y="3702859"/>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39" name="Rectángulo 38">
            <a:extLst>
              <a:ext uri="{FF2B5EF4-FFF2-40B4-BE49-F238E27FC236}">
                <a16:creationId xmlns:a16="http://schemas.microsoft.com/office/drawing/2014/main" id="{F3FC2E02-01D3-4C48-A82F-9160DEF22196}"/>
              </a:ext>
            </a:extLst>
          </p:cNvPr>
          <p:cNvSpPr/>
          <p:nvPr/>
        </p:nvSpPr>
        <p:spPr>
          <a:xfrm>
            <a:off x="7371653" y="3702859"/>
            <a:ext cx="1704291" cy="2525869"/>
          </a:xfrm>
          <a:prstGeom prst="rect">
            <a:avLst/>
          </a:prstGeom>
          <a:solidFill>
            <a:srgbClr val="9E004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cxnSp>
        <p:nvCxnSpPr>
          <p:cNvPr id="40" name="Conector recto 39">
            <a:extLst>
              <a:ext uri="{FF2B5EF4-FFF2-40B4-BE49-F238E27FC236}">
                <a16:creationId xmlns:a16="http://schemas.microsoft.com/office/drawing/2014/main" id="{27B53BFA-868C-244A-9302-A046FD070C35}"/>
              </a:ext>
            </a:extLst>
          </p:cNvPr>
          <p:cNvCxnSpPr>
            <a:cxnSpLocks/>
          </p:cNvCxnSpPr>
          <p:nvPr/>
        </p:nvCxnSpPr>
        <p:spPr>
          <a:xfrm>
            <a:off x="5271651" y="3702138"/>
            <a:ext cx="653144" cy="0"/>
          </a:xfrm>
          <a:prstGeom prst="line">
            <a:avLst/>
          </a:prstGeom>
          <a:ln w="66675">
            <a:solidFill>
              <a:srgbClr val="9E0053"/>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71887589-554F-C146-B92E-073A58CB232C}"/>
              </a:ext>
            </a:extLst>
          </p:cNvPr>
          <p:cNvCxnSpPr>
            <a:cxnSpLocks/>
          </p:cNvCxnSpPr>
          <p:nvPr/>
        </p:nvCxnSpPr>
        <p:spPr>
          <a:xfrm>
            <a:off x="7590508" y="3702138"/>
            <a:ext cx="653144" cy="0"/>
          </a:xfrm>
          <a:prstGeom prst="line">
            <a:avLst/>
          </a:prstGeom>
          <a:ln w="66675">
            <a:solidFill>
              <a:srgbClr val="9E0053"/>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1908ADE5-F01B-C94B-88DB-D023523FD904}"/>
              </a:ext>
            </a:extLst>
          </p:cNvPr>
          <p:cNvCxnSpPr>
            <a:cxnSpLocks/>
          </p:cNvCxnSpPr>
          <p:nvPr/>
        </p:nvCxnSpPr>
        <p:spPr>
          <a:xfrm>
            <a:off x="10070431" y="3702138"/>
            <a:ext cx="653144" cy="0"/>
          </a:xfrm>
          <a:prstGeom prst="line">
            <a:avLst/>
          </a:prstGeom>
          <a:ln w="66675">
            <a:solidFill>
              <a:srgbClr val="9E0053"/>
            </a:solidFill>
          </a:ln>
        </p:spPr>
        <p:style>
          <a:lnRef idx="1">
            <a:schemeClr val="accent1"/>
          </a:lnRef>
          <a:fillRef idx="0">
            <a:schemeClr val="accent1"/>
          </a:fillRef>
          <a:effectRef idx="0">
            <a:schemeClr val="accent1"/>
          </a:effectRef>
          <a:fontRef idx="minor">
            <a:schemeClr val="tx1"/>
          </a:fontRef>
        </p:style>
      </p:cxnSp>
      <p:sp>
        <p:nvSpPr>
          <p:cNvPr id="43" name="Rectángulo 42">
            <a:extLst>
              <a:ext uri="{FF2B5EF4-FFF2-40B4-BE49-F238E27FC236}">
                <a16:creationId xmlns:a16="http://schemas.microsoft.com/office/drawing/2014/main" id="{1910ACA9-C729-2A4E-81B2-04C3D75014BE}"/>
              </a:ext>
            </a:extLst>
          </p:cNvPr>
          <p:cNvSpPr/>
          <p:nvPr/>
        </p:nvSpPr>
        <p:spPr>
          <a:xfrm>
            <a:off x="6512436" y="5963478"/>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46" name="Rectángulo 45">
            <a:extLst>
              <a:ext uri="{FF2B5EF4-FFF2-40B4-BE49-F238E27FC236}">
                <a16:creationId xmlns:a16="http://schemas.microsoft.com/office/drawing/2014/main" id="{E89386C2-D03C-5B4C-94F2-993886778B15}"/>
              </a:ext>
            </a:extLst>
          </p:cNvPr>
          <p:cNvSpPr/>
          <p:nvPr/>
        </p:nvSpPr>
        <p:spPr>
          <a:xfrm>
            <a:off x="8810160" y="5963478"/>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47" name="Rectángulo 46">
            <a:extLst>
              <a:ext uri="{FF2B5EF4-FFF2-40B4-BE49-F238E27FC236}">
                <a16:creationId xmlns:a16="http://schemas.microsoft.com/office/drawing/2014/main" id="{A63C2DA6-4A04-454C-97D0-6C4B4A1955A1}"/>
              </a:ext>
            </a:extLst>
          </p:cNvPr>
          <p:cNvSpPr/>
          <p:nvPr/>
        </p:nvSpPr>
        <p:spPr>
          <a:xfrm>
            <a:off x="11326032" y="5963478"/>
            <a:ext cx="265250" cy="26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41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3">
            <a:extLst>
              <a:ext uri="{FF2B5EF4-FFF2-40B4-BE49-F238E27FC236}">
                <a16:creationId xmlns:a16="http://schemas.microsoft.com/office/drawing/2014/main" id="{AFBD7EA2-BBB9-2B44-BAE3-56BE476971FB}"/>
              </a:ext>
            </a:extLst>
          </p:cNvPr>
          <p:cNvPicPr>
            <a:picLocks noGrp="1" noChangeAspect="1"/>
          </p:cNvPicPr>
          <p:nvPr>
            <p:ph type="pic" sz="quarter" idx="4294967295"/>
          </p:nvPr>
        </p:nvPicPr>
        <p:blipFill>
          <a:blip r:embed="rId2"/>
          <a:stretch>
            <a:fillRect/>
          </a:stretch>
        </p:blipFill>
        <p:spPr>
          <a:xfrm>
            <a:off x="0" y="368300"/>
            <a:ext cx="4129381" cy="6119813"/>
          </a:xfrm>
          <a:prstGeom prst="rect">
            <a:avLst/>
          </a:prstGeom>
        </p:spPr>
      </p:pic>
      <p:sp>
        <p:nvSpPr>
          <p:cNvPr id="30" name="Rectángulo 29">
            <a:extLst>
              <a:ext uri="{FF2B5EF4-FFF2-40B4-BE49-F238E27FC236}">
                <a16:creationId xmlns:a16="http://schemas.microsoft.com/office/drawing/2014/main" id="{6CFA6312-5D02-4F4D-A103-15B94AEAE212}"/>
              </a:ext>
            </a:extLst>
          </p:cNvPr>
          <p:cNvSpPr/>
          <p:nvPr/>
        </p:nvSpPr>
        <p:spPr>
          <a:xfrm>
            <a:off x="0" y="0"/>
            <a:ext cx="3929744" cy="6858000"/>
          </a:xfrm>
          <a:prstGeom prst="rect">
            <a:avLst/>
          </a:prstGeom>
          <a:solidFill>
            <a:srgbClr val="9E004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3036C225-BE7A-4F47-91D6-10F0792063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403" y="740228"/>
            <a:ext cx="1606570" cy="1532787"/>
          </a:xfrm>
          <a:prstGeom prst="rect">
            <a:avLst/>
          </a:prstGeom>
        </p:spPr>
      </p:pic>
      <p:sp>
        <p:nvSpPr>
          <p:cNvPr id="32" name="CuadroTexto 31">
            <a:extLst>
              <a:ext uri="{FF2B5EF4-FFF2-40B4-BE49-F238E27FC236}">
                <a16:creationId xmlns:a16="http://schemas.microsoft.com/office/drawing/2014/main" id="{AC62FB5B-C371-4913-A554-892907EE00EF}"/>
              </a:ext>
            </a:extLst>
          </p:cNvPr>
          <p:cNvSpPr txBox="1"/>
          <p:nvPr/>
        </p:nvSpPr>
        <p:spPr>
          <a:xfrm>
            <a:off x="702403" y="5065228"/>
            <a:ext cx="3091542" cy="523220"/>
          </a:xfrm>
          <a:prstGeom prst="rect">
            <a:avLst/>
          </a:prstGeom>
          <a:noFill/>
        </p:spPr>
        <p:txBody>
          <a:bodyPr wrap="square" rtlCol="0">
            <a:spAutoFit/>
          </a:bodyPr>
          <a:lstStyle/>
          <a:p>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Localizaciones</a:t>
            </a:r>
          </a:p>
        </p:txBody>
      </p:sp>
      <p:pic>
        <p:nvPicPr>
          <p:cNvPr id="2" name="Imagen 1">
            <a:extLst>
              <a:ext uri="{FF2B5EF4-FFF2-40B4-BE49-F238E27FC236}">
                <a16:creationId xmlns:a16="http://schemas.microsoft.com/office/drawing/2014/main" id="{992CCBDC-78EC-45DD-81FE-29777E479615}"/>
              </a:ext>
            </a:extLst>
          </p:cNvPr>
          <p:cNvPicPr>
            <a:picLocks noChangeAspect="1"/>
          </p:cNvPicPr>
          <p:nvPr/>
        </p:nvPicPr>
        <p:blipFill>
          <a:blip r:embed="rId4"/>
          <a:stretch>
            <a:fillRect/>
          </a:stretch>
        </p:blipFill>
        <p:spPr>
          <a:xfrm>
            <a:off x="7497861" y="0"/>
            <a:ext cx="4694139" cy="6859217"/>
          </a:xfrm>
          <a:prstGeom prst="rect">
            <a:avLst/>
          </a:prstGeom>
        </p:spPr>
      </p:pic>
      <p:pic>
        <p:nvPicPr>
          <p:cNvPr id="4" name="Imagen 3">
            <a:extLst>
              <a:ext uri="{FF2B5EF4-FFF2-40B4-BE49-F238E27FC236}">
                <a16:creationId xmlns:a16="http://schemas.microsoft.com/office/drawing/2014/main" id="{6675161B-F2F4-47A7-BCA4-BAE98A2B2964}"/>
              </a:ext>
            </a:extLst>
          </p:cNvPr>
          <p:cNvPicPr>
            <a:picLocks noChangeAspect="1"/>
          </p:cNvPicPr>
          <p:nvPr/>
        </p:nvPicPr>
        <p:blipFill>
          <a:blip r:embed="rId5"/>
          <a:stretch>
            <a:fillRect/>
          </a:stretch>
        </p:blipFill>
        <p:spPr>
          <a:xfrm>
            <a:off x="3439486" y="787086"/>
            <a:ext cx="3544343" cy="4539752"/>
          </a:xfrm>
          <a:prstGeom prst="rect">
            <a:avLst/>
          </a:prstGeom>
        </p:spPr>
      </p:pic>
    </p:spTree>
    <p:extLst>
      <p:ext uri="{BB962C8B-B14F-4D97-AF65-F5344CB8AC3E}">
        <p14:creationId xmlns:p14="http://schemas.microsoft.com/office/powerpoint/2010/main" val="241363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7458B94-2D3F-3248-BE36-1E1C16B664B4}"/>
              </a:ext>
            </a:extLst>
          </p:cNvPr>
          <p:cNvSpPr/>
          <p:nvPr/>
        </p:nvSpPr>
        <p:spPr>
          <a:xfrm>
            <a:off x="7360780" y="0"/>
            <a:ext cx="4225920" cy="7096806"/>
          </a:xfrm>
          <a:prstGeom prst="rect">
            <a:avLst/>
          </a:prstGeom>
          <a:solidFill>
            <a:schemeClr val="bg1">
              <a:lumMod val="9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5B86D5EC-0927-F443-84C8-7E063525F1CD}"/>
              </a:ext>
            </a:extLst>
          </p:cNvPr>
          <p:cNvSpPr txBox="1"/>
          <p:nvPr/>
        </p:nvSpPr>
        <p:spPr>
          <a:xfrm>
            <a:off x="8154932" y="1059876"/>
            <a:ext cx="29593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26,5 Millones</a:t>
            </a:r>
          </a:p>
        </p:txBody>
      </p:sp>
      <p:sp>
        <p:nvSpPr>
          <p:cNvPr id="7" name="CuadroTexto 6">
            <a:extLst>
              <a:ext uri="{FF2B5EF4-FFF2-40B4-BE49-F238E27FC236}">
                <a16:creationId xmlns:a16="http://schemas.microsoft.com/office/drawing/2014/main" id="{A24B1299-408F-8C4D-9AFA-C70818C4BEF7}"/>
              </a:ext>
            </a:extLst>
          </p:cNvPr>
          <p:cNvSpPr txBox="1"/>
          <p:nvPr/>
        </p:nvSpPr>
        <p:spPr>
          <a:xfrm>
            <a:off x="700100" y="325482"/>
            <a:ext cx="37013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Ceit en cifras</a:t>
            </a:r>
          </a:p>
        </p:txBody>
      </p:sp>
      <p:cxnSp>
        <p:nvCxnSpPr>
          <p:cNvPr id="8" name="Conector recto 7">
            <a:extLst>
              <a:ext uri="{FF2B5EF4-FFF2-40B4-BE49-F238E27FC236}">
                <a16:creationId xmlns:a16="http://schemas.microsoft.com/office/drawing/2014/main" id="{11DE485C-EB0C-3A48-9041-BA63FE9A1E68}"/>
              </a:ext>
            </a:extLst>
          </p:cNvPr>
          <p:cNvCxnSpPr>
            <a:cxnSpLocks/>
          </p:cNvCxnSpPr>
          <p:nvPr/>
        </p:nvCxnSpPr>
        <p:spPr>
          <a:xfrm flipH="1">
            <a:off x="7706403" y="1723226"/>
            <a:ext cx="35415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85C7825-D64F-B548-B962-235F3CBA7DD8}"/>
              </a:ext>
            </a:extLst>
          </p:cNvPr>
          <p:cNvCxnSpPr>
            <a:cxnSpLocks/>
          </p:cNvCxnSpPr>
          <p:nvPr/>
        </p:nvCxnSpPr>
        <p:spPr>
          <a:xfrm flipH="1">
            <a:off x="780768" y="954861"/>
            <a:ext cx="940679" cy="0"/>
          </a:xfrm>
          <a:prstGeom prst="line">
            <a:avLst/>
          </a:prstGeom>
          <a:ln w="25400">
            <a:solidFill>
              <a:srgbClr val="9E0053"/>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BE4F365A-F305-284A-9ED4-00CB9BBDDAE7}"/>
              </a:ext>
            </a:extLst>
          </p:cNvPr>
          <p:cNvSpPr txBox="1"/>
          <p:nvPr/>
        </p:nvSpPr>
        <p:spPr>
          <a:xfrm>
            <a:off x="7627687" y="1029098"/>
            <a:ext cx="5272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a:t>
            </a:r>
          </a:p>
        </p:txBody>
      </p:sp>
      <p:sp>
        <p:nvSpPr>
          <p:cNvPr id="12" name="CuadroTexto 11">
            <a:extLst>
              <a:ext uri="{FF2B5EF4-FFF2-40B4-BE49-F238E27FC236}">
                <a16:creationId xmlns:a16="http://schemas.microsoft.com/office/drawing/2014/main" id="{59390B49-A1C2-7D43-AAF2-B6BBC8038068}"/>
              </a:ext>
            </a:extLst>
          </p:cNvPr>
          <p:cNvSpPr txBox="1"/>
          <p:nvPr/>
        </p:nvSpPr>
        <p:spPr>
          <a:xfrm>
            <a:off x="7590052" y="770195"/>
            <a:ext cx="3970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9E0048"/>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PRESUPUESTO 2025</a:t>
            </a:r>
          </a:p>
        </p:txBody>
      </p:sp>
      <p:pic>
        <p:nvPicPr>
          <p:cNvPr id="14" name="Imagen 13">
            <a:extLst>
              <a:ext uri="{FF2B5EF4-FFF2-40B4-BE49-F238E27FC236}">
                <a16:creationId xmlns:a16="http://schemas.microsoft.com/office/drawing/2014/main" id="{06B13699-B97E-3946-8A95-F87FDDE8B7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5721" y="3143096"/>
            <a:ext cx="2349431" cy="2349431"/>
          </a:xfrm>
          <a:prstGeom prst="rect">
            <a:avLst/>
          </a:prstGeom>
        </p:spPr>
      </p:pic>
      <p:sp>
        <p:nvSpPr>
          <p:cNvPr id="15" name="CuadroTexto 14">
            <a:extLst>
              <a:ext uri="{FF2B5EF4-FFF2-40B4-BE49-F238E27FC236}">
                <a16:creationId xmlns:a16="http://schemas.microsoft.com/office/drawing/2014/main" id="{5A69EB91-75B7-9E45-AE75-46F99AFF9FC4}"/>
              </a:ext>
            </a:extLst>
          </p:cNvPr>
          <p:cNvSpPr txBox="1"/>
          <p:nvPr/>
        </p:nvSpPr>
        <p:spPr>
          <a:xfrm>
            <a:off x="10461915" y="3025732"/>
            <a:ext cx="8072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Industria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 Privada</a:t>
            </a:r>
          </a:p>
        </p:txBody>
      </p:sp>
      <p:sp>
        <p:nvSpPr>
          <p:cNvPr id="16" name="CuadroTexto 15">
            <a:extLst>
              <a:ext uri="{FF2B5EF4-FFF2-40B4-BE49-F238E27FC236}">
                <a16:creationId xmlns:a16="http://schemas.microsoft.com/office/drawing/2014/main" id="{F0718E29-8587-AE48-886E-F94ED8120D59}"/>
              </a:ext>
            </a:extLst>
          </p:cNvPr>
          <p:cNvSpPr txBox="1"/>
          <p:nvPr/>
        </p:nvSpPr>
        <p:spPr>
          <a:xfrm>
            <a:off x="10130027" y="4162605"/>
            <a:ext cx="9142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48%</a:t>
            </a:r>
          </a:p>
        </p:txBody>
      </p:sp>
      <p:sp>
        <p:nvSpPr>
          <p:cNvPr id="17" name="CuadroTexto 16">
            <a:extLst>
              <a:ext uri="{FF2B5EF4-FFF2-40B4-BE49-F238E27FC236}">
                <a16:creationId xmlns:a16="http://schemas.microsoft.com/office/drawing/2014/main" id="{F34E3DD7-93FA-CA4C-8BD0-B27F33122FC7}"/>
              </a:ext>
            </a:extLst>
          </p:cNvPr>
          <p:cNvSpPr txBox="1"/>
          <p:nvPr/>
        </p:nvSpPr>
        <p:spPr>
          <a:xfrm>
            <a:off x="8882033" y="4903980"/>
            <a:ext cx="719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20%</a:t>
            </a:r>
          </a:p>
        </p:txBody>
      </p:sp>
      <p:sp>
        <p:nvSpPr>
          <p:cNvPr id="18" name="CuadroTexto 17">
            <a:extLst>
              <a:ext uri="{FF2B5EF4-FFF2-40B4-BE49-F238E27FC236}">
                <a16:creationId xmlns:a16="http://schemas.microsoft.com/office/drawing/2014/main" id="{485B9BAB-15D9-B249-A2C1-5DA3F70610B0}"/>
              </a:ext>
            </a:extLst>
          </p:cNvPr>
          <p:cNvSpPr txBox="1"/>
          <p:nvPr/>
        </p:nvSpPr>
        <p:spPr>
          <a:xfrm>
            <a:off x="8516507" y="3718645"/>
            <a:ext cx="9018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9E0048"/>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32%</a:t>
            </a:r>
          </a:p>
        </p:txBody>
      </p:sp>
      <p:sp>
        <p:nvSpPr>
          <p:cNvPr id="19" name="CuadroTexto 18">
            <a:extLst>
              <a:ext uri="{FF2B5EF4-FFF2-40B4-BE49-F238E27FC236}">
                <a16:creationId xmlns:a16="http://schemas.microsoft.com/office/drawing/2014/main" id="{4988187B-57A9-E24E-9034-74A40241DC11}"/>
              </a:ext>
            </a:extLst>
          </p:cNvPr>
          <p:cNvSpPr txBox="1"/>
          <p:nvPr/>
        </p:nvSpPr>
        <p:spPr>
          <a:xfrm>
            <a:off x="7831704" y="6066296"/>
            <a:ext cx="32879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9E0048"/>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*Investigación aplicada / Generación de conocimiento</a:t>
            </a:r>
          </a:p>
        </p:txBody>
      </p:sp>
      <p:sp>
        <p:nvSpPr>
          <p:cNvPr id="20" name="CuadroTexto 19">
            <a:extLst>
              <a:ext uri="{FF2B5EF4-FFF2-40B4-BE49-F238E27FC236}">
                <a16:creationId xmlns:a16="http://schemas.microsoft.com/office/drawing/2014/main" id="{AFE0DAC8-D2C4-F64D-A559-500D3EFA138C}"/>
              </a:ext>
            </a:extLst>
          </p:cNvPr>
          <p:cNvSpPr txBox="1"/>
          <p:nvPr/>
        </p:nvSpPr>
        <p:spPr>
          <a:xfrm>
            <a:off x="7615817" y="1823673"/>
            <a:ext cx="37896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9E0048"/>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Fuentes de financiación y tipo de investigación</a:t>
            </a:r>
          </a:p>
        </p:txBody>
      </p:sp>
      <p:sp>
        <p:nvSpPr>
          <p:cNvPr id="21" name="CuadroTexto 20">
            <a:extLst>
              <a:ext uri="{FF2B5EF4-FFF2-40B4-BE49-F238E27FC236}">
                <a16:creationId xmlns:a16="http://schemas.microsoft.com/office/drawing/2014/main" id="{377EA9E3-3DCA-3A4B-85EC-BB7273366926}"/>
              </a:ext>
            </a:extLst>
          </p:cNvPr>
          <p:cNvSpPr txBox="1"/>
          <p:nvPr/>
        </p:nvSpPr>
        <p:spPr>
          <a:xfrm>
            <a:off x="7590052" y="2500928"/>
            <a:ext cx="16734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white">
                    <a:lumMod val="65000"/>
                  </a:prstClr>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Financiación Pública Competitiva (Europa, Gobierno Central, Gobierno Vasco)*</a:t>
            </a:r>
          </a:p>
        </p:txBody>
      </p:sp>
      <p:sp>
        <p:nvSpPr>
          <p:cNvPr id="22" name="CuadroTexto 21">
            <a:extLst>
              <a:ext uri="{FF2B5EF4-FFF2-40B4-BE49-F238E27FC236}">
                <a16:creationId xmlns:a16="http://schemas.microsoft.com/office/drawing/2014/main" id="{3E7CB434-A5BD-B746-99A1-2054E7CAE4A3}"/>
              </a:ext>
            </a:extLst>
          </p:cNvPr>
          <p:cNvSpPr txBox="1"/>
          <p:nvPr/>
        </p:nvSpPr>
        <p:spPr>
          <a:xfrm>
            <a:off x="7831703" y="5357546"/>
            <a:ext cx="143181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9E0053">
                    <a:alpha val="62000"/>
                  </a:srgbClr>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Financiación Basal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9E0053">
                    <a:alpha val="62000"/>
                  </a:srgbClr>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Gobierno Vasco *</a:t>
            </a:r>
          </a:p>
        </p:txBody>
      </p:sp>
      <p:pic>
        <p:nvPicPr>
          <p:cNvPr id="25" name="Imagen 24">
            <a:extLst>
              <a:ext uri="{FF2B5EF4-FFF2-40B4-BE49-F238E27FC236}">
                <a16:creationId xmlns:a16="http://schemas.microsoft.com/office/drawing/2014/main" id="{CF8B51F5-C095-654B-866A-902CCA77C1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444" y="1439692"/>
            <a:ext cx="923653" cy="923653"/>
          </a:xfrm>
          <a:prstGeom prst="rect">
            <a:avLst/>
          </a:prstGeom>
        </p:spPr>
      </p:pic>
      <p:sp>
        <p:nvSpPr>
          <p:cNvPr id="26" name="CuadroTexto 25">
            <a:extLst>
              <a:ext uri="{FF2B5EF4-FFF2-40B4-BE49-F238E27FC236}">
                <a16:creationId xmlns:a16="http://schemas.microsoft.com/office/drawing/2014/main" id="{8BAB7DB4-878C-AC46-BD40-F583F8F41342}"/>
              </a:ext>
            </a:extLst>
          </p:cNvPr>
          <p:cNvSpPr txBox="1"/>
          <p:nvPr/>
        </p:nvSpPr>
        <p:spPr>
          <a:xfrm>
            <a:off x="1638097" y="1432884"/>
            <a:ext cx="13602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a:t>
            </a:r>
            <a:r>
              <a:rPr lang="es-ES" sz="3200" b="1" dirty="0">
                <a:solidFill>
                  <a:srgbClr val="9E0053"/>
                </a:solidFill>
                <a:latin typeface="Microsoft JhengHei" panose="020B0604030504040204" pitchFamily="34" charset="-120"/>
                <a:ea typeface="Microsoft JhengHei" panose="020B0604030504040204" pitchFamily="34" charset="-120"/>
                <a:cs typeface="Arial Black" panose="020B0604020202020204" pitchFamily="34" charset="0"/>
              </a:rPr>
              <a:t>280</a:t>
            </a:r>
            <a:endParaRPr kumimoji="0" lang="es-ES" sz="3200" b="1"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endParaRPr>
          </a:p>
        </p:txBody>
      </p:sp>
      <p:sp>
        <p:nvSpPr>
          <p:cNvPr id="27" name="CuadroTexto 26">
            <a:extLst>
              <a:ext uri="{FF2B5EF4-FFF2-40B4-BE49-F238E27FC236}">
                <a16:creationId xmlns:a16="http://schemas.microsoft.com/office/drawing/2014/main" id="{43878843-CF80-5240-8788-35F9E021C079}"/>
              </a:ext>
            </a:extLst>
          </p:cNvPr>
          <p:cNvSpPr txBox="1"/>
          <p:nvPr/>
        </p:nvSpPr>
        <p:spPr>
          <a:xfrm>
            <a:off x="1650132" y="1977856"/>
            <a:ext cx="157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PERSONAS EN PLANTILLA</a:t>
            </a:r>
          </a:p>
        </p:txBody>
      </p:sp>
      <p:sp>
        <p:nvSpPr>
          <p:cNvPr id="28" name="CuadroTexto 27">
            <a:extLst>
              <a:ext uri="{FF2B5EF4-FFF2-40B4-BE49-F238E27FC236}">
                <a16:creationId xmlns:a16="http://schemas.microsoft.com/office/drawing/2014/main" id="{CA8E30B1-4FB3-0040-BB9A-F6078A6B6BD2}"/>
              </a:ext>
            </a:extLst>
          </p:cNvPr>
          <p:cNvSpPr txBox="1"/>
          <p:nvPr/>
        </p:nvSpPr>
        <p:spPr>
          <a:xfrm>
            <a:off x="3735520" y="1467809"/>
            <a:ext cx="3970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9E0053"/>
                </a:solidFill>
                <a:latin typeface="Microsoft JhengHei" panose="020B0604030504040204" pitchFamily="34" charset="-120"/>
                <a:ea typeface="Microsoft JhengHei" panose="020B0604030504040204" pitchFamily="34" charset="-120"/>
              </a:rPr>
              <a:t>+350 </a:t>
            </a:r>
            <a:r>
              <a:rPr kumimoji="0" lang="es-ES" sz="1800" b="0"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PhDs</a:t>
            </a:r>
          </a:p>
        </p:txBody>
      </p:sp>
      <p:sp>
        <p:nvSpPr>
          <p:cNvPr id="29" name="CuadroTexto 28">
            <a:extLst>
              <a:ext uri="{FF2B5EF4-FFF2-40B4-BE49-F238E27FC236}">
                <a16:creationId xmlns:a16="http://schemas.microsoft.com/office/drawing/2014/main" id="{A92EF36E-FE34-E048-A642-7F26490B840E}"/>
              </a:ext>
            </a:extLst>
          </p:cNvPr>
          <p:cNvSpPr txBox="1"/>
          <p:nvPr/>
        </p:nvSpPr>
        <p:spPr>
          <a:xfrm>
            <a:off x="3735520" y="1774100"/>
            <a:ext cx="3970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9E0053"/>
                </a:solidFill>
                <a:latin typeface="Microsoft JhengHei" panose="020B0604030504040204" pitchFamily="34" charset="-120"/>
                <a:ea typeface="Microsoft JhengHei" panose="020B0604030504040204" pitchFamily="34" charset="-120"/>
              </a:rPr>
              <a:t>+400 </a:t>
            </a:r>
            <a:r>
              <a:rPr kumimoji="0" lang="es-ES" sz="1800" b="0"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Investigadores</a:t>
            </a:r>
          </a:p>
        </p:txBody>
      </p:sp>
      <p:cxnSp>
        <p:nvCxnSpPr>
          <p:cNvPr id="30" name="Conector recto 29">
            <a:extLst>
              <a:ext uri="{FF2B5EF4-FFF2-40B4-BE49-F238E27FC236}">
                <a16:creationId xmlns:a16="http://schemas.microsoft.com/office/drawing/2014/main" id="{A395AD8E-09BB-0541-B833-CC074C6D5BFD}"/>
              </a:ext>
            </a:extLst>
          </p:cNvPr>
          <p:cNvCxnSpPr>
            <a:cxnSpLocks/>
          </p:cNvCxnSpPr>
          <p:nvPr/>
        </p:nvCxnSpPr>
        <p:spPr>
          <a:xfrm flipV="1">
            <a:off x="3290518" y="1397156"/>
            <a:ext cx="1" cy="1103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ángulo 43">
            <a:extLst>
              <a:ext uri="{FF2B5EF4-FFF2-40B4-BE49-F238E27FC236}">
                <a16:creationId xmlns:a16="http://schemas.microsoft.com/office/drawing/2014/main" id="{58DE61AA-5041-614F-BC30-C2D44AA24EEC}"/>
              </a:ext>
            </a:extLst>
          </p:cNvPr>
          <p:cNvSpPr/>
          <p:nvPr/>
        </p:nvSpPr>
        <p:spPr>
          <a:xfrm>
            <a:off x="788256" y="2792192"/>
            <a:ext cx="5491163" cy="3715052"/>
          </a:xfrm>
          <a:prstGeom prst="rect">
            <a:avLst/>
          </a:prstGeom>
          <a:solidFill>
            <a:srgbClr val="9E004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grpSp>
        <p:nvGrpSpPr>
          <p:cNvPr id="52" name="Grupo 51">
            <a:extLst>
              <a:ext uri="{FF2B5EF4-FFF2-40B4-BE49-F238E27FC236}">
                <a16:creationId xmlns:a16="http://schemas.microsoft.com/office/drawing/2014/main" id="{4DADD500-279A-BF43-91C4-8C1BFC4B6E16}"/>
              </a:ext>
            </a:extLst>
          </p:cNvPr>
          <p:cNvGrpSpPr/>
          <p:nvPr/>
        </p:nvGrpSpPr>
        <p:grpSpPr>
          <a:xfrm>
            <a:off x="1023780" y="5324557"/>
            <a:ext cx="4910572" cy="957478"/>
            <a:chOff x="6093102" y="4657224"/>
            <a:chExt cx="4910572" cy="957478"/>
          </a:xfrm>
        </p:grpSpPr>
        <p:sp>
          <p:nvSpPr>
            <p:cNvPr id="53" name="Rectángulo 52">
              <a:extLst>
                <a:ext uri="{FF2B5EF4-FFF2-40B4-BE49-F238E27FC236}">
                  <a16:creationId xmlns:a16="http://schemas.microsoft.com/office/drawing/2014/main" id="{A998DCD4-7F7D-734C-8D09-68A0D381370A}"/>
                </a:ext>
              </a:extLst>
            </p:cNvPr>
            <p:cNvSpPr/>
            <p:nvPr/>
          </p:nvSpPr>
          <p:spPr>
            <a:xfrm>
              <a:off x="6093102" y="4657224"/>
              <a:ext cx="398701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Spin-</a:t>
              </a:r>
              <a:r>
                <a:rPr kumimoji="0" lang="es-ES" sz="2800" b="1" i="0" u="none" strike="noStrike" kern="1200" cap="none" spc="0" normalizeH="0" baseline="0" noProof="0" dirty="0" err="1">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offs</a:t>
              </a:r>
              <a:endParaRPr kumimoji="0" lang="es-ES"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solidFill>
                    <a:prstClr val="white"/>
                  </a:solidFill>
                  <a:latin typeface="Microsoft JhengHei" panose="020B0604030504040204" pitchFamily="34" charset="-120"/>
                  <a:ea typeface="Microsoft JhengHei" panose="020B0604030504040204" pitchFamily="34" charset="-120"/>
                </a:rPr>
                <a:t>       19</a:t>
              </a:r>
              <a:endParaRPr kumimoji="0" lang="es-E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endParaRPr>
            </a:p>
          </p:txBody>
        </p:sp>
        <p:sp>
          <p:nvSpPr>
            <p:cNvPr id="54" name="CuadroTexto 53">
              <a:extLst>
                <a:ext uri="{FF2B5EF4-FFF2-40B4-BE49-F238E27FC236}">
                  <a16:creationId xmlns:a16="http://schemas.microsoft.com/office/drawing/2014/main" id="{3901CC4B-4212-FF45-9C83-442F68577CB1}"/>
                </a:ext>
              </a:extLst>
            </p:cNvPr>
            <p:cNvSpPr txBox="1"/>
            <p:nvPr/>
          </p:nvSpPr>
          <p:spPr>
            <a:xfrm>
              <a:off x="8067086" y="4660595"/>
              <a:ext cx="29365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+300 P</a:t>
              </a:r>
              <a:r>
                <a:rPr kumimoji="0" lang="es-E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uestos de trabajo </a:t>
              </a:r>
              <a:r>
                <a:rPr kumimoji="0" lang="es-ES"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creados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+200 Millones de euros </a:t>
              </a:r>
              <a:r>
                <a:rPr kumimoji="0" lang="es-ES"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de</a:t>
              </a:r>
              <a:r>
                <a:rPr kumimoji="0" lang="es-E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 </a:t>
              </a:r>
              <a:r>
                <a:rPr kumimoji="0" lang="es-ES"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ingresos</a:t>
              </a:r>
              <a:endParaRPr kumimoji="0" lang="es-E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endParaRPr>
            </a:p>
          </p:txBody>
        </p:sp>
      </p:grpSp>
      <p:sp>
        <p:nvSpPr>
          <p:cNvPr id="56" name="CuadroTexto 55">
            <a:extLst>
              <a:ext uri="{FF2B5EF4-FFF2-40B4-BE49-F238E27FC236}">
                <a16:creationId xmlns:a16="http://schemas.microsoft.com/office/drawing/2014/main" id="{869A8AEA-E42B-1D44-BDF1-B4AA0F03BE46}"/>
              </a:ext>
            </a:extLst>
          </p:cNvPr>
          <p:cNvSpPr txBox="1"/>
          <p:nvPr/>
        </p:nvSpPr>
        <p:spPr>
          <a:xfrm>
            <a:off x="2887649" y="3130914"/>
            <a:ext cx="2400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Proyectos europeos</a:t>
            </a:r>
            <a:endParaRPr kumimoji="0" lang="es-E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endParaRPr>
          </a:p>
        </p:txBody>
      </p:sp>
      <p:sp>
        <p:nvSpPr>
          <p:cNvPr id="58" name="Rectángulo 57">
            <a:extLst>
              <a:ext uri="{FF2B5EF4-FFF2-40B4-BE49-F238E27FC236}">
                <a16:creationId xmlns:a16="http://schemas.microsoft.com/office/drawing/2014/main" id="{C7D69CD6-14B5-DD48-BBB4-E4E40243612A}"/>
              </a:ext>
            </a:extLst>
          </p:cNvPr>
          <p:cNvSpPr/>
          <p:nvPr/>
        </p:nvSpPr>
        <p:spPr>
          <a:xfrm>
            <a:off x="1834792" y="3038581"/>
            <a:ext cx="10919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+100</a:t>
            </a:r>
            <a:endParaRPr kumimoji="0" lang="es-E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endParaRPr>
          </a:p>
        </p:txBody>
      </p:sp>
      <p:grpSp>
        <p:nvGrpSpPr>
          <p:cNvPr id="59" name="Grupo 58">
            <a:extLst>
              <a:ext uri="{FF2B5EF4-FFF2-40B4-BE49-F238E27FC236}">
                <a16:creationId xmlns:a16="http://schemas.microsoft.com/office/drawing/2014/main" id="{08B309A4-96F0-554E-82B6-AAF2C69EA6B8}"/>
              </a:ext>
            </a:extLst>
          </p:cNvPr>
          <p:cNvGrpSpPr/>
          <p:nvPr/>
        </p:nvGrpSpPr>
        <p:grpSpPr>
          <a:xfrm>
            <a:off x="1023780" y="3850804"/>
            <a:ext cx="4148374" cy="1198155"/>
            <a:chOff x="6093102" y="1512391"/>
            <a:chExt cx="4148374" cy="1198155"/>
          </a:xfrm>
        </p:grpSpPr>
        <p:sp>
          <p:nvSpPr>
            <p:cNvPr id="60" name="Rectángulo 59">
              <a:extLst>
                <a:ext uri="{FF2B5EF4-FFF2-40B4-BE49-F238E27FC236}">
                  <a16:creationId xmlns:a16="http://schemas.microsoft.com/office/drawing/2014/main" id="{4A20B464-50F4-DB41-A058-B346FEE5B7F6}"/>
                </a:ext>
              </a:extLst>
            </p:cNvPr>
            <p:cNvSpPr/>
            <p:nvPr/>
          </p:nvSpPr>
          <p:spPr>
            <a:xfrm>
              <a:off x="6093102" y="1512391"/>
              <a:ext cx="398701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Artículos</a:t>
              </a:r>
              <a:r>
                <a:rPr kumimoji="0" lang="es-ES" sz="3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 </a:t>
              </a:r>
              <a:r>
                <a:rPr kumimoji="0" lang="es-ES"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Científicos</a:t>
              </a:r>
            </a:p>
          </p:txBody>
        </p:sp>
        <p:sp>
          <p:nvSpPr>
            <p:cNvPr id="61" name="CuadroTexto 60">
              <a:extLst>
                <a:ext uri="{FF2B5EF4-FFF2-40B4-BE49-F238E27FC236}">
                  <a16:creationId xmlns:a16="http://schemas.microsoft.com/office/drawing/2014/main" id="{7FB5AEFB-C1BA-B84E-85EA-19FCE086C758}"/>
                </a:ext>
              </a:extLst>
            </p:cNvPr>
            <p:cNvSpPr txBox="1"/>
            <p:nvPr/>
          </p:nvSpPr>
          <p:spPr>
            <a:xfrm>
              <a:off x="6121438" y="2125771"/>
              <a:ext cx="41200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+1300</a:t>
              </a:r>
              <a:r>
                <a:rPr kumimoji="0" lang="es-E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 </a:t>
              </a:r>
              <a:r>
                <a:rPr kumimoji="0" lang="es-ES"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publicaciones científicas indexadas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+2000</a:t>
              </a:r>
              <a:r>
                <a:rPr kumimoji="0" lang="es-E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 </a:t>
              </a:r>
              <a:r>
                <a:rPr kumimoji="0" lang="es-ES"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publicaciones a Congresos Internacionales</a:t>
              </a:r>
              <a:endParaRPr kumimoji="0" lang="es-E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endParaRPr>
            </a:p>
          </p:txBody>
        </p:sp>
      </p:grpSp>
      <p:pic>
        <p:nvPicPr>
          <p:cNvPr id="62" name="Imagen 61">
            <a:extLst>
              <a:ext uri="{FF2B5EF4-FFF2-40B4-BE49-F238E27FC236}">
                <a16:creationId xmlns:a16="http://schemas.microsoft.com/office/drawing/2014/main" id="{7D8E2492-B7CE-FD40-814B-30780AB70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9803" y="3018269"/>
            <a:ext cx="563845" cy="563845"/>
          </a:xfrm>
          <a:prstGeom prst="rect">
            <a:avLst/>
          </a:prstGeom>
        </p:spPr>
      </p:pic>
      <p:cxnSp>
        <p:nvCxnSpPr>
          <p:cNvPr id="65" name="Conector recto 64">
            <a:extLst>
              <a:ext uri="{FF2B5EF4-FFF2-40B4-BE49-F238E27FC236}">
                <a16:creationId xmlns:a16="http://schemas.microsoft.com/office/drawing/2014/main" id="{C5D6FEE7-4EDD-284D-8AA4-68B8C1BFD87C}"/>
              </a:ext>
            </a:extLst>
          </p:cNvPr>
          <p:cNvCxnSpPr>
            <a:cxnSpLocks/>
          </p:cNvCxnSpPr>
          <p:nvPr/>
        </p:nvCxnSpPr>
        <p:spPr>
          <a:xfrm flipH="1">
            <a:off x="1099919" y="3811864"/>
            <a:ext cx="48344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2923A5A2-AC5B-854A-A044-7291216BA79F}"/>
              </a:ext>
            </a:extLst>
          </p:cNvPr>
          <p:cNvCxnSpPr>
            <a:cxnSpLocks/>
          </p:cNvCxnSpPr>
          <p:nvPr/>
        </p:nvCxnSpPr>
        <p:spPr>
          <a:xfrm flipH="1">
            <a:off x="1099919" y="5194093"/>
            <a:ext cx="48344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A70B027A-D3DD-4F2D-B9F6-03E986AD0DF6}"/>
              </a:ext>
            </a:extLst>
          </p:cNvPr>
          <p:cNvSpPr txBox="1"/>
          <p:nvPr/>
        </p:nvSpPr>
        <p:spPr>
          <a:xfrm>
            <a:off x="3735519" y="2143432"/>
            <a:ext cx="26226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9E0053"/>
                </a:solidFill>
                <a:effectLst/>
                <a:uLnTx/>
                <a:uFillTx/>
                <a:latin typeface="Microsoft JhengHei" panose="020B0604030504040204" pitchFamily="34" charset="-120"/>
                <a:ea typeface="Microsoft JhengHei" panose="020B0604030504040204" pitchFamily="34" charset="-120"/>
                <a:cs typeface="Arial Black" panose="020B0604020202020204" pitchFamily="34" charset="0"/>
              </a:rPr>
              <a:t>TRANSFERIDOS A LA INDUSTRIA</a:t>
            </a:r>
          </a:p>
        </p:txBody>
      </p:sp>
    </p:spTree>
    <p:extLst>
      <p:ext uri="{BB962C8B-B14F-4D97-AF65-F5344CB8AC3E}">
        <p14:creationId xmlns:p14="http://schemas.microsoft.com/office/powerpoint/2010/main" val="1508010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3">
            <a:extLst>
              <a:ext uri="{FF2B5EF4-FFF2-40B4-BE49-F238E27FC236}">
                <a16:creationId xmlns:a16="http://schemas.microsoft.com/office/drawing/2014/main" id="{AFBD7EA2-BBB9-2B44-BAE3-56BE476971FB}"/>
              </a:ext>
            </a:extLst>
          </p:cNvPr>
          <p:cNvPicPr>
            <a:picLocks noGrp="1" noChangeAspect="1"/>
          </p:cNvPicPr>
          <p:nvPr>
            <p:ph type="pic" sz="quarter" idx="4294967295"/>
          </p:nvPr>
        </p:nvPicPr>
        <p:blipFill>
          <a:blip r:embed="rId2"/>
          <a:stretch>
            <a:fillRect/>
          </a:stretch>
        </p:blipFill>
        <p:spPr>
          <a:xfrm>
            <a:off x="0" y="368300"/>
            <a:ext cx="4129381" cy="6119813"/>
          </a:xfrm>
          <a:prstGeom prst="rect">
            <a:avLst/>
          </a:prstGeom>
        </p:spPr>
      </p:pic>
      <p:sp>
        <p:nvSpPr>
          <p:cNvPr id="30" name="Rectángulo 29">
            <a:extLst>
              <a:ext uri="{FF2B5EF4-FFF2-40B4-BE49-F238E27FC236}">
                <a16:creationId xmlns:a16="http://schemas.microsoft.com/office/drawing/2014/main" id="{6CFA6312-5D02-4F4D-A103-15B94AEAE212}"/>
              </a:ext>
            </a:extLst>
          </p:cNvPr>
          <p:cNvSpPr/>
          <p:nvPr/>
        </p:nvSpPr>
        <p:spPr>
          <a:xfrm>
            <a:off x="0" y="0"/>
            <a:ext cx="3929744" cy="6858000"/>
          </a:xfrm>
          <a:prstGeom prst="rect">
            <a:avLst/>
          </a:prstGeom>
          <a:solidFill>
            <a:srgbClr val="9E004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3036C225-BE7A-4F47-91D6-10F0792063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403" y="740228"/>
            <a:ext cx="1606570" cy="1532787"/>
          </a:xfrm>
          <a:prstGeom prst="rect">
            <a:avLst/>
          </a:prstGeom>
        </p:spPr>
      </p:pic>
      <p:sp>
        <p:nvSpPr>
          <p:cNvPr id="32" name="CuadroTexto 31">
            <a:extLst>
              <a:ext uri="{FF2B5EF4-FFF2-40B4-BE49-F238E27FC236}">
                <a16:creationId xmlns:a16="http://schemas.microsoft.com/office/drawing/2014/main" id="{AC62FB5B-C371-4913-A554-892907EE00EF}"/>
              </a:ext>
            </a:extLst>
          </p:cNvPr>
          <p:cNvSpPr txBox="1"/>
          <p:nvPr/>
        </p:nvSpPr>
        <p:spPr>
          <a:xfrm>
            <a:off x="702403" y="5065228"/>
            <a:ext cx="3091542" cy="954107"/>
          </a:xfrm>
          <a:prstGeom prst="rect">
            <a:avLst/>
          </a:prstGeom>
          <a:noFill/>
        </p:spPr>
        <p:txBody>
          <a:bodyPr wrap="square" rtlCol="0">
            <a:spAutoFit/>
          </a:bodyPr>
          <a:lstStyle/>
          <a:p>
            <a:r>
              <a:rPr lang="es-ES" sz="2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Áreas de Investigación</a:t>
            </a:r>
          </a:p>
        </p:txBody>
      </p:sp>
      <p:grpSp>
        <p:nvGrpSpPr>
          <p:cNvPr id="3" name="Grupo 2">
            <a:extLst>
              <a:ext uri="{FF2B5EF4-FFF2-40B4-BE49-F238E27FC236}">
                <a16:creationId xmlns:a16="http://schemas.microsoft.com/office/drawing/2014/main" id="{E183F26F-6581-4B45-B4A3-5BA6FBC4D718}"/>
              </a:ext>
            </a:extLst>
          </p:cNvPr>
          <p:cNvGrpSpPr/>
          <p:nvPr/>
        </p:nvGrpSpPr>
        <p:grpSpPr>
          <a:xfrm>
            <a:off x="5555331" y="605233"/>
            <a:ext cx="6513944" cy="5647533"/>
            <a:chOff x="5676101" y="840580"/>
            <a:chExt cx="5509620" cy="4776793"/>
          </a:xfrm>
        </p:grpSpPr>
        <p:sp>
          <p:nvSpPr>
            <p:cNvPr id="28" name="CuadroTexto 27">
              <a:extLst>
                <a:ext uri="{FF2B5EF4-FFF2-40B4-BE49-F238E27FC236}">
                  <a16:creationId xmlns:a16="http://schemas.microsoft.com/office/drawing/2014/main" id="{919CFF2D-F8C4-49A2-855C-77B4D53111B8}"/>
                </a:ext>
              </a:extLst>
            </p:cNvPr>
            <p:cNvSpPr txBox="1"/>
            <p:nvPr/>
          </p:nvSpPr>
          <p:spPr>
            <a:xfrm>
              <a:off x="5676101" y="1758227"/>
              <a:ext cx="2674317" cy="1384995"/>
            </a:xfrm>
            <a:prstGeom prst="rect">
              <a:avLst/>
            </a:prstGeom>
            <a:noFill/>
          </p:spPr>
          <p:txBody>
            <a:bodyPr wrap="square" rtlCol="0">
              <a:spAutoFit/>
            </a:bodyPr>
            <a:lstStyle/>
            <a:p>
              <a:r>
                <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rPr>
                <a:t>Fabricación avanzada</a:t>
              </a:r>
            </a:p>
            <a:p>
              <a:endPar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Herramienta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Fabricación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Siderurgia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Industria de la Ciencia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Industria 4.0</a:t>
              </a:r>
            </a:p>
          </p:txBody>
        </p:sp>
        <p:sp>
          <p:nvSpPr>
            <p:cNvPr id="31" name="Rectángulo 30">
              <a:extLst>
                <a:ext uri="{FF2B5EF4-FFF2-40B4-BE49-F238E27FC236}">
                  <a16:creationId xmlns:a16="http://schemas.microsoft.com/office/drawing/2014/main" id="{86CECF7D-4AB9-4855-BB30-619047E7E153}"/>
                </a:ext>
              </a:extLst>
            </p:cNvPr>
            <p:cNvSpPr/>
            <p:nvPr/>
          </p:nvSpPr>
          <p:spPr>
            <a:xfrm>
              <a:off x="5810199" y="4417044"/>
              <a:ext cx="3019512" cy="1015663"/>
            </a:xfrm>
            <a:prstGeom prst="rect">
              <a:avLst/>
            </a:prstGeom>
          </p:spPr>
          <p:txBody>
            <a:bodyPr wrap="square">
              <a:spAutoFit/>
            </a:bodyPr>
            <a:lstStyle/>
            <a:p>
              <a:pPr algn="just"/>
              <a:r>
                <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rPr>
                <a:t>Economía circular </a:t>
              </a:r>
            </a:p>
            <a:p>
              <a:pPr algn="just"/>
              <a:endPar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Residuos </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Alimentación </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Economía Circular</a:t>
              </a:r>
            </a:p>
          </p:txBody>
        </p:sp>
        <p:sp>
          <p:nvSpPr>
            <p:cNvPr id="33" name="Rectángulo 32">
              <a:extLst>
                <a:ext uri="{FF2B5EF4-FFF2-40B4-BE49-F238E27FC236}">
                  <a16:creationId xmlns:a16="http://schemas.microsoft.com/office/drawing/2014/main" id="{EC0C138A-C2EE-44EB-82FD-0E1F954E70A9}"/>
                </a:ext>
              </a:extLst>
            </p:cNvPr>
            <p:cNvSpPr/>
            <p:nvPr/>
          </p:nvSpPr>
          <p:spPr>
            <a:xfrm>
              <a:off x="8284784" y="4417044"/>
              <a:ext cx="2434171" cy="1200329"/>
            </a:xfrm>
            <a:prstGeom prst="rect">
              <a:avLst/>
            </a:prstGeom>
          </p:spPr>
          <p:txBody>
            <a:bodyPr wrap="square">
              <a:spAutoFit/>
            </a:bodyPr>
            <a:lstStyle/>
            <a:p>
              <a:pPr algn="just"/>
              <a:r>
                <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rPr>
                <a:t>Digitalización</a:t>
              </a:r>
            </a:p>
            <a:p>
              <a:pPr algn="just"/>
              <a:endPar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Industria</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Salud</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Energía</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Transporte</a:t>
              </a:r>
              <a:endPar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p:txBody>
        </p:sp>
        <p:pic>
          <p:nvPicPr>
            <p:cNvPr id="34" name="Gráfico 33">
              <a:extLst>
                <a:ext uri="{FF2B5EF4-FFF2-40B4-BE49-F238E27FC236}">
                  <a16:creationId xmlns:a16="http://schemas.microsoft.com/office/drawing/2014/main" id="{FE1858F9-AC2F-4662-BD9A-20C4ACC8E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76101" y="889100"/>
              <a:ext cx="809290" cy="809290"/>
            </a:xfrm>
            <a:prstGeom prst="rect">
              <a:avLst/>
            </a:prstGeom>
          </p:spPr>
        </p:pic>
        <p:sp>
          <p:nvSpPr>
            <p:cNvPr id="35" name="Rectángulo 34">
              <a:extLst>
                <a:ext uri="{FF2B5EF4-FFF2-40B4-BE49-F238E27FC236}">
                  <a16:creationId xmlns:a16="http://schemas.microsoft.com/office/drawing/2014/main" id="{9C621FA9-1B46-49EF-99FF-9DD247563342}"/>
                </a:ext>
              </a:extLst>
            </p:cNvPr>
            <p:cNvSpPr/>
            <p:nvPr/>
          </p:nvSpPr>
          <p:spPr>
            <a:xfrm>
              <a:off x="8166209" y="1758227"/>
              <a:ext cx="3019512" cy="1569660"/>
            </a:xfrm>
            <a:prstGeom prst="rect">
              <a:avLst/>
            </a:prstGeom>
          </p:spPr>
          <p:txBody>
            <a:bodyPr wrap="square">
              <a:spAutoFit/>
            </a:bodyPr>
            <a:lstStyle/>
            <a:p>
              <a:pPr algn="just"/>
              <a:r>
                <a:rPr lang="es-ES" sz="1200" b="1" dirty="0">
                  <a:latin typeface="Microsoft JhengHei Light" panose="020B0304030504040204" pitchFamily="34" charset="-120"/>
                  <a:ea typeface="Microsoft JhengHei Light" panose="020B0304030504040204" pitchFamily="34" charset="-120"/>
                  <a:cs typeface="Calibri Light" panose="020F0302020204030204" pitchFamily="34" charset="0"/>
                </a:rPr>
                <a:t>Transporte Sostenible</a:t>
              </a:r>
            </a:p>
            <a:p>
              <a:pPr algn="just"/>
              <a:endPar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endParaRP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Aviación </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Ferrocarril</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Smart </a:t>
              </a:r>
              <a:r>
                <a:rPr lang="es-ES" sz="1200" dirty="0" err="1">
                  <a:latin typeface="Microsoft JhengHei Light" panose="020B0304030504040204" pitchFamily="34" charset="-120"/>
                  <a:ea typeface="Microsoft JhengHei Light" panose="020B0304030504040204" pitchFamily="34" charset="-120"/>
                  <a:cs typeface="Calibri Light" panose="020F0302020204030204" pitchFamily="34" charset="0"/>
                </a:rPr>
                <a:t>Grids</a:t>
              </a: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 </a:t>
              </a:r>
            </a:p>
            <a:p>
              <a:pPr marL="285750" indent="-285750">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Transporte por carretera</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Automoción</a:t>
              </a:r>
            </a:p>
            <a:p>
              <a:pPr marL="285750" indent="-285750" algn="just">
                <a:buFontTx/>
                <a:buChar char="-"/>
              </a:pPr>
              <a:r>
                <a:rPr lang="es-ES" sz="1200" dirty="0">
                  <a:latin typeface="Microsoft JhengHei Light" panose="020B0304030504040204" pitchFamily="34" charset="-120"/>
                  <a:ea typeface="Microsoft JhengHei Light" panose="020B0304030504040204" pitchFamily="34" charset="-120"/>
                  <a:cs typeface="Calibri Light" panose="020F0302020204030204" pitchFamily="34" charset="0"/>
                </a:rPr>
                <a:t>Transporte Marino</a:t>
              </a:r>
            </a:p>
          </p:txBody>
        </p:sp>
        <p:pic>
          <p:nvPicPr>
            <p:cNvPr id="36" name="Gráfico 35">
              <a:extLst>
                <a:ext uri="{FF2B5EF4-FFF2-40B4-BE49-F238E27FC236}">
                  <a16:creationId xmlns:a16="http://schemas.microsoft.com/office/drawing/2014/main" id="{67A7443A-7D99-4E8E-ACDA-22560DCF7A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6209" y="840580"/>
              <a:ext cx="906329" cy="906329"/>
            </a:xfrm>
            <a:prstGeom prst="rect">
              <a:avLst/>
            </a:prstGeom>
          </p:spPr>
        </p:pic>
        <p:pic>
          <p:nvPicPr>
            <p:cNvPr id="37" name="Gráfico 36">
              <a:extLst>
                <a:ext uri="{FF2B5EF4-FFF2-40B4-BE49-F238E27FC236}">
                  <a16:creationId xmlns:a16="http://schemas.microsoft.com/office/drawing/2014/main" id="{DEEA12E1-911F-4FE9-804F-6C9CDF9E77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10199" y="3589999"/>
              <a:ext cx="725124" cy="725124"/>
            </a:xfrm>
            <a:prstGeom prst="rect">
              <a:avLst/>
            </a:prstGeom>
          </p:spPr>
        </p:pic>
        <p:pic>
          <p:nvPicPr>
            <p:cNvPr id="38" name="Gráfico 37">
              <a:extLst>
                <a:ext uri="{FF2B5EF4-FFF2-40B4-BE49-F238E27FC236}">
                  <a16:creationId xmlns:a16="http://schemas.microsoft.com/office/drawing/2014/main" id="{4A11CC70-077E-4244-ACE5-58FACC1728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84784" y="3530114"/>
              <a:ext cx="845692" cy="845692"/>
            </a:xfrm>
            <a:prstGeom prst="rect">
              <a:avLst/>
            </a:prstGeom>
          </p:spPr>
        </p:pic>
      </p:grpSp>
      <p:pic>
        <p:nvPicPr>
          <p:cNvPr id="2" name="Imagen 1">
            <a:extLst>
              <a:ext uri="{FF2B5EF4-FFF2-40B4-BE49-F238E27FC236}">
                <a16:creationId xmlns:a16="http://schemas.microsoft.com/office/drawing/2014/main" id="{C43030CA-EFF3-4CC8-9B7E-24E0A2F9ACB0}"/>
              </a:ext>
            </a:extLst>
          </p:cNvPr>
          <p:cNvPicPr>
            <a:picLocks noChangeAspect="1"/>
          </p:cNvPicPr>
          <p:nvPr/>
        </p:nvPicPr>
        <p:blipFill>
          <a:blip r:embed="rId12"/>
          <a:stretch>
            <a:fillRect/>
          </a:stretch>
        </p:blipFill>
        <p:spPr>
          <a:xfrm>
            <a:off x="95386" y="2864966"/>
            <a:ext cx="3738971" cy="1830375"/>
          </a:xfrm>
          <a:prstGeom prst="rect">
            <a:avLst/>
          </a:prstGeom>
        </p:spPr>
      </p:pic>
    </p:spTree>
    <p:extLst>
      <p:ext uri="{BB962C8B-B14F-4D97-AF65-F5344CB8AC3E}">
        <p14:creationId xmlns:p14="http://schemas.microsoft.com/office/powerpoint/2010/main" val="298059131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52E1F0C76E35342A67C76F49C498079" ma:contentTypeVersion="9" ma:contentTypeDescription="Crear nuevo documento." ma:contentTypeScope="" ma:versionID="c74756a8c75b5fc9d7878c4f71d33ed4">
  <xsd:schema xmlns:xsd="http://www.w3.org/2001/XMLSchema" xmlns:xs="http://www.w3.org/2001/XMLSchema" xmlns:p="http://schemas.microsoft.com/office/2006/metadata/properties" xmlns:ns3="b4f291b1-7648-483f-9913-baeeaa5c9b24" targetNamespace="http://schemas.microsoft.com/office/2006/metadata/properties" ma:root="true" ma:fieldsID="485c91b94b1c9644b873c66e91b0ffa3" ns3:_="">
    <xsd:import namespace="b4f291b1-7648-483f-9913-baeeaa5c9b2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f291b1-7648-483f-9913-baeeaa5c9b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8A0B99-81FF-4A19-A170-FEC6EF9ACA83}">
  <ds:schemaRefs>
    <ds:schemaRef ds:uri="http://schemas.microsoft.com/sharepoint/v3/contenttype/forms"/>
  </ds:schemaRefs>
</ds:datastoreItem>
</file>

<file path=customXml/itemProps2.xml><?xml version="1.0" encoding="utf-8"?>
<ds:datastoreItem xmlns:ds="http://schemas.openxmlformats.org/officeDocument/2006/customXml" ds:itemID="{2D7D6BE2-918F-4801-8129-B3D0040CF65B}">
  <ds:schemaRefs>
    <ds:schemaRef ds:uri="http://purl.org/dc/term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b4f291b1-7648-483f-9913-baeeaa5c9b24"/>
    <ds:schemaRef ds:uri="http://purl.org/dc/dcmityp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B0C69899-1375-475F-8661-3BE562761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f291b1-7648-483f-9913-baeeaa5c9b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2491</TotalTime>
  <Words>576</Words>
  <Application>Microsoft Office PowerPoint</Application>
  <PresentationFormat>Panorámica</PresentationFormat>
  <Paragraphs>172</Paragraphs>
  <Slides>16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Calibri</vt:lpstr>
      <vt:lpstr>Calibri Light</vt:lpstr>
      <vt:lpstr>Microsoft JhengHei</vt:lpstr>
      <vt:lpstr>Microsoft JhengHei Light</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¡Únete a nosotros!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Lucia Ramoneda Gallastegui</dc:creator>
  <cp:lastModifiedBy>Carlos Hilgert Delgado</cp:lastModifiedBy>
  <cp:revision>65</cp:revision>
  <dcterms:created xsi:type="dcterms:W3CDTF">2023-01-30T13:49:47Z</dcterms:created>
  <dcterms:modified xsi:type="dcterms:W3CDTF">2025-09-12T11:35:41Z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0x010100352E1F0C76E35342A67C76F49C498079</vt:lpwstr>
  </property>
</Properties>
</file>